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Robot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Roboto-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f4a76cbd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f4a76cbd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f4a76cbdb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f4a76cbdb0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f4a76cbdb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1f4a76cbdb0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f4a76cbdb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f4a76cbdb0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f4a76cbdb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1f4a76cbdb0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4" name="Google Shape;137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4" name="Google Shape;139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5" name="Google Shape;141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2" name="Google Shape;143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6" name="Google Shape;146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9" name="Google Shape;149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1" name="Google Shape;154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9" name="Google Shape;158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3" name="Google Shape;160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7" name="Google Shape;162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8" name="Google Shape;165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0" name="Google Shape;169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2" name="Google Shape;170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2" name="Google Shape;171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3" name="Google Shape;173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6" name="Google Shape;175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8" name="Google Shape;1768;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5" name="Google Shape;178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9" name="Google Shape;19;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 name="Google Shape;22;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7" name="Google Shape;27;p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3" name="Google Shape;33;p6"/>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6"/>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youtube.com/watch?v=kJ9WekPYaXQ" TargetMode="Externa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hyperlink" Target="https://arxiv.org/abs/2212.0435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hyperlink" Target="http://drive.google.com/file/d/14-aeO6hMEXD3mJmzhaYe5PPc2Q2jfAHm/view" TargetMode="External"/><Relationship Id="rId9" Type="http://schemas.openxmlformats.org/officeDocument/2006/relationships/hyperlink" Target="http://drive.google.com/file/d/1aevyDTLu-pnaV1e-0JtTp3PbIcGtCAxz/view" TargetMode="External"/><Relationship Id="rId5" Type="http://schemas.openxmlformats.org/officeDocument/2006/relationships/image" Target="../media/image24.png"/><Relationship Id="rId6" Type="http://schemas.openxmlformats.org/officeDocument/2006/relationships/image" Target="../media/image37.png"/><Relationship Id="rId7" Type="http://schemas.openxmlformats.org/officeDocument/2006/relationships/image" Target="../media/image28.png"/><Relationship Id="rId8" Type="http://schemas.openxmlformats.org/officeDocument/2006/relationships/hyperlink" Target="http://drive.google.com/file/d/1HzrM8OMLsmDTNKV9XxLjcGVHVxmgJdhg/vie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4.png"/><Relationship Id="rId7" Type="http://schemas.openxmlformats.org/officeDocument/2006/relationships/image" Target="../media/image33.png"/><Relationship Id="rId8" Type="http://schemas.openxmlformats.org/officeDocument/2006/relationships/hyperlink" Target="https://arxiv.org/abs/1904.0877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github.com/google/sentencepiece" TargetMode="External"/><Relationship Id="rId4" Type="http://schemas.openxmlformats.org/officeDocument/2006/relationships/image" Target="../media/image39.png"/><Relationship Id="rId5"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61.png"/><Relationship Id="rId6"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63.png"/><Relationship Id="rId6" Type="http://schemas.openxmlformats.org/officeDocument/2006/relationships/image" Target="../media/image59.png"/><Relationship Id="rId7"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63.png"/><Relationship Id="rId6" Type="http://schemas.openxmlformats.org/officeDocument/2006/relationships/image" Target="../media/image59.png"/><Relationship Id="rId7"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4.png"/><Relationship Id="rId4" Type="http://schemas.openxmlformats.org/officeDocument/2006/relationships/hyperlink" Target="https://arxiv.org/pdf/2005.08100.pdf" TargetMode="External"/><Relationship Id="rId5"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9.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9.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3.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0.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dl.acm.org/doi/abs/10.1145/1045259.1045262" TargetMode="External"/><Relationship Id="rId4" Type="http://schemas.openxmlformats.org/officeDocument/2006/relationships/hyperlink" Target="https://www.cs.ubc.ca/~murphyk/Bayes/rabiner.pdf" TargetMode="External"/><Relationship Id="rId11" Type="http://schemas.openxmlformats.org/officeDocument/2006/relationships/hyperlink" Target="https://www.cs.toronto.edu/~graves/icml_2006.pdf" TargetMode="External"/><Relationship Id="rId10" Type="http://schemas.openxmlformats.org/officeDocument/2006/relationships/hyperlink" Target="https://arxiv.org/abs/2212.04356" TargetMode="External"/><Relationship Id="rId9" Type="http://schemas.openxmlformats.org/officeDocument/2006/relationships/hyperlink" Target="https://arxiv.org/abs/2005.08100" TargetMode="External"/><Relationship Id="rId5" Type="http://schemas.openxmlformats.org/officeDocument/2006/relationships/hyperlink" Target="https://arxiv.org/abs/1712.06086" TargetMode="External"/><Relationship Id="rId6" Type="http://schemas.openxmlformats.org/officeDocument/2006/relationships/hyperlink" Target="https://arxiv.org/abs/1904.08779" TargetMode="External"/><Relationship Id="rId7" Type="http://schemas.openxmlformats.org/officeDocument/2006/relationships/hyperlink" Target="https://arxiv.org/abs/1808.06226" TargetMode="External"/><Relationship Id="rId8" Type="http://schemas.openxmlformats.org/officeDocument/2006/relationships/hyperlink" Target="https://arxiv.org/abs/1506.0750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 name="Shape 66"/>
        <p:cNvGrpSpPr/>
        <p:nvPr/>
      </p:nvGrpSpPr>
      <p:grpSpPr>
        <a:xfrm>
          <a:off x="0" y="0"/>
          <a:ext cx="0" cy="0"/>
          <a:chOff x="0" y="0"/>
          <a:chExt cx="0" cy="0"/>
        </a:xfrm>
      </p:grpSpPr>
      <p:sp>
        <p:nvSpPr>
          <p:cNvPr id="67" name="Google Shape;67;p13"/>
          <p:cNvSpPr txBox="1"/>
          <p:nvPr/>
        </p:nvSpPr>
        <p:spPr>
          <a:xfrm>
            <a:off x="1611975" y="611300"/>
            <a:ext cx="6213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202124"/>
                </a:solidFill>
                <a:highlight>
                  <a:srgbClr val="FFFFFF"/>
                </a:highlight>
                <a:latin typeface="Arial"/>
                <a:ea typeface="Arial"/>
                <a:cs typeface="Arial"/>
                <a:sym typeface="Arial"/>
              </a:rPr>
              <a:t>COMP 499/691: </a:t>
            </a:r>
            <a:r>
              <a:rPr b="0" i="0" lang="en-GB" sz="2000" u="none" cap="none" strike="noStrike">
                <a:solidFill>
                  <a:schemeClr val="dk1"/>
                </a:solidFill>
                <a:highlight>
                  <a:srgbClr val="FFFFFF"/>
                </a:highlight>
                <a:latin typeface="Arial"/>
                <a:ea typeface="Arial"/>
                <a:cs typeface="Arial"/>
                <a:sym typeface="Arial"/>
              </a:rPr>
              <a:t>Conversational Artificial Intelligence</a:t>
            </a:r>
            <a:endParaRPr b="0" i="0" sz="2000" u="none" cap="none" strike="noStrike">
              <a:solidFill>
                <a:schemeClr val="dk1"/>
              </a:solidFill>
              <a:latin typeface="Arial"/>
              <a:ea typeface="Arial"/>
              <a:cs typeface="Arial"/>
              <a:sym typeface="Arial"/>
            </a:endParaRPr>
          </a:p>
        </p:txBody>
      </p:sp>
      <p:sp>
        <p:nvSpPr>
          <p:cNvPr id="68" name="Google Shape;68;p13"/>
          <p:cNvSpPr txBox="1"/>
          <p:nvPr/>
        </p:nvSpPr>
        <p:spPr>
          <a:xfrm>
            <a:off x="2111050" y="2496838"/>
            <a:ext cx="5543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Computer Science &amp; Software Engineering</a:t>
            </a:r>
            <a:endParaRPr b="0" i="0" sz="20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Concordia University, Winter 202</a:t>
            </a:r>
            <a:r>
              <a:rPr lang="en-GB" sz="2000">
                <a:solidFill>
                  <a:schemeClr val="lt2"/>
                </a:solidFill>
              </a:rPr>
              <a:t>4</a:t>
            </a:r>
            <a:endParaRPr b="0" i="0" sz="2000" u="none" cap="none" strike="noStrike">
              <a:solidFill>
                <a:schemeClr val="lt2"/>
              </a:solidFill>
              <a:latin typeface="Arial"/>
              <a:ea typeface="Arial"/>
              <a:cs typeface="Arial"/>
              <a:sym typeface="Arial"/>
            </a:endParaRPr>
          </a:p>
        </p:txBody>
      </p:sp>
      <p:sp>
        <p:nvSpPr>
          <p:cNvPr id="69" name="Google Shape;69;p13"/>
          <p:cNvSpPr txBox="1"/>
          <p:nvPr/>
        </p:nvSpPr>
        <p:spPr>
          <a:xfrm>
            <a:off x="1282725" y="1436075"/>
            <a:ext cx="6588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chemeClr val="lt1"/>
                </a:highlight>
                <a:latin typeface="Arial"/>
                <a:ea typeface="Arial"/>
                <a:cs typeface="Arial"/>
                <a:sym typeface="Arial"/>
              </a:rPr>
              <a:t>Automatic Speech Recognition (ASR) </a:t>
            </a:r>
            <a:endParaRPr b="0" i="0" sz="2600" u="none" cap="none" strike="noStrike">
              <a:solidFill>
                <a:srgbClr val="000000"/>
              </a:solidFill>
              <a:latin typeface="Arial"/>
              <a:ea typeface="Arial"/>
              <a:cs typeface="Arial"/>
              <a:sym typeface="Arial"/>
            </a:endParaRPr>
          </a:p>
        </p:txBody>
      </p:sp>
      <p:sp>
        <p:nvSpPr>
          <p:cNvPr id="70" name="Google Shape;70;p13"/>
          <p:cNvSpPr txBox="1"/>
          <p:nvPr>
            <p:ph idx="12" type="sldNum"/>
          </p:nvPr>
        </p:nvSpPr>
        <p:spPr>
          <a:xfrm>
            <a:off x="7837741" y="44670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71" name="Google Shape;71;p13"/>
          <p:cNvPicPr preferRelativeResize="0"/>
          <p:nvPr/>
        </p:nvPicPr>
        <p:blipFill rotWithShape="1">
          <a:blip r:embed="rId3">
            <a:alphaModFix/>
          </a:blip>
          <a:srcRect b="0" l="0" r="0" t="0"/>
          <a:stretch/>
        </p:blipFill>
        <p:spPr>
          <a:xfrm>
            <a:off x="3047589" y="3372825"/>
            <a:ext cx="3341767" cy="110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69" name="Shape 269"/>
        <p:cNvGrpSpPr/>
        <p:nvPr/>
      </p:nvGrpSpPr>
      <p:grpSpPr>
        <a:xfrm>
          <a:off x="0" y="0"/>
          <a:ext cx="0" cy="0"/>
          <a:chOff x="0" y="0"/>
          <a:chExt cx="0" cy="0"/>
        </a:xfrm>
      </p:grpSpPr>
      <p:sp>
        <p:nvSpPr>
          <p:cNvPr id="270" name="Google Shape;270;p22"/>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272" name="Google Shape;272;p22"/>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273" name="Google Shape;273;p22"/>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274" name="Google Shape;274;p22"/>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2"/>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2"/>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2"/>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278" name="Google Shape;278;p22"/>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279" name="Google Shape;279;p22"/>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280" name="Google Shape;280;p22"/>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2"/>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282" name="Google Shape;282;p22"/>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2"/>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284" name="Google Shape;284;p22"/>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2"/>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286" name="Google Shape;286;p22"/>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2"/>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288" name="Google Shape;288;p22"/>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2"/>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290" name="Google Shape;290;p22"/>
          <p:cNvSpPr/>
          <p:nvPr/>
        </p:nvSpPr>
        <p:spPr>
          <a:xfrm>
            <a:off x="1320975" y="2271438"/>
            <a:ext cx="15048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2"/>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2"/>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293" name="Google Shape;293;p22"/>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2"/>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sp>
        <p:nvSpPr>
          <p:cNvPr id="295" name="Google Shape;295;p22"/>
          <p:cNvSpPr txBox="1"/>
          <p:nvPr/>
        </p:nvSpPr>
        <p:spPr>
          <a:xfrm>
            <a:off x="3943575" y="1422025"/>
            <a:ext cx="4598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These systems worked reasonably well at </a:t>
            </a:r>
            <a:r>
              <a:rPr b="1" i="0" lang="en-GB" sz="1400" u="none" cap="none" strike="noStrike">
                <a:solidFill>
                  <a:srgbClr val="000000"/>
                </a:solidFill>
                <a:latin typeface="Arial"/>
                <a:ea typeface="Arial"/>
                <a:cs typeface="Arial"/>
                <a:sym typeface="Arial"/>
              </a:rPr>
              <a:t>isolated word recognition</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96" name="Google Shape;296;p22"/>
          <p:cNvSpPr txBox="1"/>
          <p:nvPr/>
        </p:nvSpPr>
        <p:spPr>
          <a:xfrm>
            <a:off x="4021375" y="2925250"/>
            <a:ext cx="4942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An example is the Hearsay system by Carnegie Mellon University (CMU).</a:t>
            </a:r>
            <a:endParaRPr b="0" i="0" sz="1400" u="none" cap="none" strike="noStrike">
              <a:solidFill>
                <a:srgbClr val="000000"/>
              </a:solidFill>
              <a:latin typeface="Arial"/>
              <a:ea typeface="Arial"/>
              <a:cs typeface="Arial"/>
              <a:sym typeface="Arial"/>
            </a:endParaRPr>
          </a:p>
        </p:txBody>
      </p:sp>
      <p:sp>
        <p:nvSpPr>
          <p:cNvPr id="297" name="Google Shape;297;p22"/>
          <p:cNvSpPr txBox="1"/>
          <p:nvPr/>
        </p:nvSpPr>
        <p:spPr>
          <a:xfrm>
            <a:off x="3943575" y="2113625"/>
            <a:ext cx="4598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They cannot be used for </a:t>
            </a:r>
            <a:r>
              <a:rPr b="1" i="0" lang="en-GB" sz="1400" u="none" cap="none" strike="noStrike">
                <a:solidFill>
                  <a:srgbClr val="000000"/>
                </a:solidFill>
                <a:latin typeface="Arial"/>
                <a:ea typeface="Arial"/>
                <a:cs typeface="Arial"/>
                <a:sym typeface="Arial"/>
              </a:rPr>
              <a:t>continuous speech recognition</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8" name="Google Shape;298;p22"/>
          <p:cNvSpPr txBox="1"/>
          <p:nvPr/>
        </p:nvSpPr>
        <p:spPr>
          <a:xfrm>
            <a:off x="5323500" y="3942725"/>
            <a:ext cx="3820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sng" cap="none" strike="noStrike">
                <a:solidFill>
                  <a:schemeClr val="hlink"/>
                </a:solidFill>
                <a:latin typeface="Arial"/>
                <a:ea typeface="Arial"/>
                <a:cs typeface="Arial"/>
                <a:sym typeface="Arial"/>
                <a:hlinkClick r:id="rId3"/>
              </a:rPr>
              <a:t>https://www.youtube.com/watch?v=kJ9WekPYaXQ</a:t>
            </a:r>
            <a:endParaRPr b="0" i="0" sz="1100" u="none" cap="none" strike="noStrike">
              <a:solidFill>
                <a:srgbClr val="000000"/>
              </a:solidFill>
              <a:latin typeface="Arial"/>
              <a:ea typeface="Arial"/>
              <a:cs typeface="Arial"/>
              <a:sym typeface="Arial"/>
            </a:endParaRPr>
          </a:p>
        </p:txBody>
      </p:sp>
      <p:pic>
        <p:nvPicPr>
          <p:cNvPr id="299" name="Google Shape;299;p22"/>
          <p:cNvPicPr preferRelativeResize="0"/>
          <p:nvPr/>
        </p:nvPicPr>
        <p:blipFill rotWithShape="1">
          <a:blip r:embed="rId4">
            <a:alphaModFix/>
          </a:blip>
          <a:srcRect b="0" l="0" r="0" t="0"/>
          <a:stretch/>
        </p:blipFill>
        <p:spPr>
          <a:xfrm>
            <a:off x="4518800" y="3736873"/>
            <a:ext cx="685820" cy="685800"/>
          </a:xfrm>
          <a:prstGeom prst="rect">
            <a:avLst/>
          </a:prstGeom>
          <a:noFill/>
          <a:ln>
            <a:noFill/>
          </a:ln>
        </p:spPr>
      </p:pic>
      <p:sp>
        <p:nvSpPr>
          <p:cNvPr id="300" name="Google Shape;300;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04" name="Shape 304"/>
        <p:cNvGrpSpPr/>
        <p:nvPr/>
      </p:nvGrpSpPr>
      <p:grpSpPr>
        <a:xfrm>
          <a:off x="0" y="0"/>
          <a:ext cx="0" cy="0"/>
          <a:chOff x="0" y="0"/>
          <a:chExt cx="0" cy="0"/>
        </a:xfrm>
      </p:grpSpPr>
      <p:sp>
        <p:nvSpPr>
          <p:cNvPr id="305" name="Google Shape;305;p23"/>
          <p:cNvSpPr/>
          <p:nvPr/>
        </p:nvSpPr>
        <p:spPr>
          <a:xfrm>
            <a:off x="4267875" y="3071650"/>
            <a:ext cx="4319700" cy="1045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3"/>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308" name="Google Shape;308;p23"/>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309" name="Google Shape;309;p23"/>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310" name="Google Shape;310;p23"/>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3"/>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3"/>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3"/>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314" name="Google Shape;314;p23"/>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315" name="Google Shape;315;p23"/>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316" name="Google Shape;316;p23"/>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3"/>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318" name="Google Shape;318;p23"/>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3"/>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320" name="Google Shape;320;p23"/>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3"/>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322" name="Google Shape;322;p23"/>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3"/>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324" name="Google Shape;324;p23"/>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3"/>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326" name="Google Shape;326;p23"/>
          <p:cNvSpPr/>
          <p:nvPr/>
        </p:nvSpPr>
        <p:spPr>
          <a:xfrm>
            <a:off x="1320975" y="3033450"/>
            <a:ext cx="22011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3"/>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3"/>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329" name="Google Shape;329;p23"/>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3"/>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sp>
        <p:nvSpPr>
          <p:cNvPr id="331" name="Google Shape;331;p23"/>
          <p:cNvSpPr txBox="1"/>
          <p:nvPr/>
        </p:nvSpPr>
        <p:spPr>
          <a:xfrm>
            <a:off x="3943575" y="1422025"/>
            <a:ext cx="48582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During the 80s, there was a progressive decline of pattern-matching methods in favor of </a:t>
            </a:r>
            <a:r>
              <a:rPr b="1" i="0" lang="en-GB" sz="1400" u="none" cap="none" strike="noStrike">
                <a:solidFill>
                  <a:srgbClr val="000000"/>
                </a:solidFill>
                <a:latin typeface="Arial"/>
                <a:ea typeface="Arial"/>
                <a:cs typeface="Arial"/>
                <a:sym typeface="Arial"/>
              </a:rPr>
              <a:t>statistical approaches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32" name="Google Shape;332;p23"/>
          <p:cNvSpPr txBox="1"/>
          <p:nvPr/>
        </p:nvSpPr>
        <p:spPr>
          <a:xfrm>
            <a:off x="3943575" y="2336425"/>
            <a:ext cx="4858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Hidden Markov Models</a:t>
            </a:r>
            <a:r>
              <a:rPr b="0" i="0" lang="en-GB" sz="1400" u="none" cap="none" strike="noStrike">
                <a:solidFill>
                  <a:srgbClr val="000000"/>
                </a:solidFill>
                <a:latin typeface="Arial"/>
                <a:ea typeface="Arial"/>
                <a:cs typeface="Arial"/>
                <a:sym typeface="Arial"/>
              </a:rPr>
              <a:t> (HMMs) emerged as the dominant paradigm for statistical ASR.</a:t>
            </a:r>
            <a:endParaRPr b="0" i="0" sz="1400" u="none" cap="none" strike="noStrike">
              <a:solidFill>
                <a:srgbClr val="000000"/>
              </a:solidFill>
              <a:latin typeface="Arial"/>
              <a:ea typeface="Arial"/>
              <a:cs typeface="Arial"/>
              <a:sym typeface="Arial"/>
            </a:endParaRPr>
          </a:p>
        </p:txBody>
      </p:sp>
      <p:sp>
        <p:nvSpPr>
          <p:cNvPr id="333" name="Google Shape;333;p23"/>
          <p:cNvSpPr txBox="1"/>
          <p:nvPr/>
        </p:nvSpPr>
        <p:spPr>
          <a:xfrm>
            <a:off x="4246900" y="3008675"/>
            <a:ext cx="47169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Arial"/>
                <a:ea typeface="Arial"/>
                <a:cs typeface="Arial"/>
                <a:sym typeface="Arial"/>
              </a:rPr>
              <a:t>Advantages:</a:t>
            </a:r>
            <a:endParaRPr b="0" i="0" sz="1200" u="sng"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Efficient training and inference algorithms.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Flexibility in merging acoustic, lexicon, and language information.</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Ability to work with continuous words.</a:t>
            </a:r>
            <a:endParaRPr b="0" i="0" sz="1200" u="none" cap="none" strike="noStrike">
              <a:solidFill>
                <a:srgbClr val="000000"/>
              </a:solidFill>
              <a:latin typeface="Arial"/>
              <a:ea typeface="Arial"/>
              <a:cs typeface="Arial"/>
              <a:sym typeface="Arial"/>
            </a:endParaRPr>
          </a:p>
        </p:txBody>
      </p:sp>
      <p:sp>
        <p:nvSpPr>
          <p:cNvPr id="334" name="Google Shape;334;p23"/>
          <p:cNvSpPr txBox="1"/>
          <p:nvPr/>
        </p:nvSpPr>
        <p:spPr>
          <a:xfrm>
            <a:off x="3963075" y="4380225"/>
            <a:ext cx="5020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HMMs were dominant until attention-based neural networks emerged.</a:t>
            </a:r>
            <a:endParaRPr b="0" i="0" sz="1400" u="none" cap="none" strike="noStrike">
              <a:solidFill>
                <a:srgbClr val="000000"/>
              </a:solidFill>
              <a:latin typeface="Roboto"/>
              <a:ea typeface="Roboto"/>
              <a:cs typeface="Roboto"/>
              <a:sym typeface="Roboto"/>
            </a:endParaRPr>
          </a:p>
        </p:txBody>
      </p:sp>
      <p:sp>
        <p:nvSpPr>
          <p:cNvPr id="335" name="Google Shape;335;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39" name="Shape 339"/>
        <p:cNvGrpSpPr/>
        <p:nvPr/>
      </p:nvGrpSpPr>
      <p:grpSpPr>
        <a:xfrm>
          <a:off x="0" y="0"/>
          <a:ext cx="0" cy="0"/>
          <a:chOff x="0" y="0"/>
          <a:chExt cx="0" cy="0"/>
        </a:xfrm>
      </p:grpSpPr>
      <p:sp>
        <p:nvSpPr>
          <p:cNvPr id="340" name="Google Shape;340;p24"/>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342" name="Google Shape;342;p24"/>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343" name="Google Shape;343;p24"/>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344" name="Google Shape;344;p24"/>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4"/>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4"/>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4"/>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348" name="Google Shape;348;p24"/>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349" name="Google Shape;349;p24"/>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350" name="Google Shape;350;p24"/>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4"/>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352" name="Google Shape;352;p24"/>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4"/>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354" name="Google Shape;354;p24"/>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4"/>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356" name="Google Shape;356;p24"/>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4"/>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358" name="Google Shape;358;p24"/>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4"/>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360" name="Google Shape;360;p24"/>
          <p:cNvSpPr/>
          <p:nvPr/>
        </p:nvSpPr>
        <p:spPr>
          <a:xfrm>
            <a:off x="1320975" y="3033450"/>
            <a:ext cx="22011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4"/>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4"/>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363" name="Google Shape;363;p24"/>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4"/>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pic>
        <p:nvPicPr>
          <p:cNvPr id="365" name="Google Shape;365;p24"/>
          <p:cNvPicPr preferRelativeResize="0"/>
          <p:nvPr/>
        </p:nvPicPr>
        <p:blipFill rotWithShape="1">
          <a:blip r:embed="rId3">
            <a:alphaModFix/>
          </a:blip>
          <a:srcRect b="0" l="0" r="0" t="0"/>
          <a:stretch/>
        </p:blipFill>
        <p:spPr>
          <a:xfrm>
            <a:off x="3923775" y="1399925"/>
            <a:ext cx="4622694" cy="3680400"/>
          </a:xfrm>
          <a:prstGeom prst="rect">
            <a:avLst/>
          </a:prstGeom>
          <a:noFill/>
          <a:ln>
            <a:noFill/>
          </a:ln>
        </p:spPr>
      </p:pic>
      <p:pic>
        <p:nvPicPr>
          <p:cNvPr id="366" name="Google Shape;366;p24"/>
          <p:cNvPicPr preferRelativeResize="0"/>
          <p:nvPr/>
        </p:nvPicPr>
        <p:blipFill rotWithShape="1">
          <a:blip r:embed="rId4">
            <a:alphaModFix/>
          </a:blip>
          <a:srcRect b="0" l="0" r="0" t="0"/>
          <a:stretch/>
        </p:blipFill>
        <p:spPr>
          <a:xfrm>
            <a:off x="4032613" y="4431749"/>
            <a:ext cx="957869" cy="564863"/>
          </a:xfrm>
          <a:prstGeom prst="rect">
            <a:avLst/>
          </a:prstGeom>
          <a:noFill/>
          <a:ln>
            <a:noFill/>
          </a:ln>
        </p:spPr>
      </p:pic>
      <p:sp>
        <p:nvSpPr>
          <p:cNvPr id="367" name="Google Shape;367;p24"/>
          <p:cNvSpPr txBox="1"/>
          <p:nvPr/>
        </p:nvSpPr>
        <p:spPr>
          <a:xfrm>
            <a:off x="3807051" y="3954750"/>
            <a:ext cx="1634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Every state is modeled by a Gaussian Mixture Model (GMM)</a:t>
            </a:r>
            <a:endParaRPr b="0" i="0" sz="800" u="none" cap="none" strike="noStrike">
              <a:solidFill>
                <a:srgbClr val="000000"/>
              </a:solidFill>
              <a:latin typeface="Roboto"/>
              <a:ea typeface="Roboto"/>
              <a:cs typeface="Roboto"/>
              <a:sym typeface="Roboto"/>
            </a:endParaRPr>
          </a:p>
        </p:txBody>
      </p:sp>
      <p:sp>
        <p:nvSpPr>
          <p:cNvPr id="368" name="Google Shape;368;p24"/>
          <p:cNvSpPr/>
          <p:nvPr/>
        </p:nvSpPr>
        <p:spPr>
          <a:xfrm>
            <a:off x="3803900" y="3998225"/>
            <a:ext cx="1641000" cy="1082100"/>
          </a:xfrm>
          <a:prstGeom prst="rect">
            <a:avLst/>
          </a:prstGeom>
          <a:solidFill>
            <a:srgbClr val="FFAD00">
              <a:alpha val="1215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73" name="Shape 373"/>
        <p:cNvGrpSpPr/>
        <p:nvPr/>
      </p:nvGrpSpPr>
      <p:grpSpPr>
        <a:xfrm>
          <a:off x="0" y="0"/>
          <a:ext cx="0" cy="0"/>
          <a:chOff x="0" y="0"/>
          <a:chExt cx="0" cy="0"/>
        </a:xfrm>
      </p:grpSpPr>
      <p:sp>
        <p:nvSpPr>
          <p:cNvPr id="374" name="Google Shape;374;p25"/>
          <p:cNvSpPr/>
          <p:nvPr/>
        </p:nvSpPr>
        <p:spPr>
          <a:xfrm>
            <a:off x="6400225" y="3938600"/>
            <a:ext cx="2532900" cy="1004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5"/>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377" name="Google Shape;377;p25"/>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378" name="Google Shape;378;p25"/>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379" name="Google Shape;379;p25"/>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5"/>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5"/>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5"/>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383" name="Google Shape;383;p25"/>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384" name="Google Shape;384;p25"/>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385" name="Google Shape;385;p25"/>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5"/>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387" name="Google Shape;387;p25"/>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5"/>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389" name="Google Shape;389;p25"/>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5"/>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391" name="Google Shape;391;p25"/>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5"/>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393" name="Google Shape;393;p25"/>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5"/>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395" name="Google Shape;395;p25"/>
          <p:cNvSpPr/>
          <p:nvPr/>
        </p:nvSpPr>
        <p:spPr>
          <a:xfrm>
            <a:off x="1320975" y="3871650"/>
            <a:ext cx="22011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5"/>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5"/>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398" name="Google Shape;398;p25"/>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5"/>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pic>
        <p:nvPicPr>
          <p:cNvPr id="400" name="Google Shape;400;p25"/>
          <p:cNvPicPr preferRelativeResize="0"/>
          <p:nvPr/>
        </p:nvPicPr>
        <p:blipFill rotWithShape="1">
          <a:blip r:embed="rId3">
            <a:alphaModFix/>
          </a:blip>
          <a:srcRect b="0" l="0" r="0" t="0"/>
          <a:stretch/>
        </p:blipFill>
        <p:spPr>
          <a:xfrm>
            <a:off x="4314754" y="1987775"/>
            <a:ext cx="1302225" cy="767950"/>
          </a:xfrm>
          <a:prstGeom prst="rect">
            <a:avLst/>
          </a:prstGeom>
          <a:noFill/>
          <a:ln>
            <a:noFill/>
          </a:ln>
        </p:spPr>
      </p:pic>
      <p:sp>
        <p:nvSpPr>
          <p:cNvPr id="401" name="Google Shape;401;p25"/>
          <p:cNvSpPr txBox="1"/>
          <p:nvPr/>
        </p:nvSpPr>
        <p:spPr>
          <a:xfrm>
            <a:off x="3872200" y="1428625"/>
            <a:ext cx="4955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standard HMMs, each state is modeled by a GMM:</a:t>
            </a:r>
            <a:endParaRPr b="0" i="0" sz="1400" u="none" cap="none" strike="noStrike">
              <a:solidFill>
                <a:srgbClr val="000000"/>
              </a:solidFill>
              <a:latin typeface="Roboto"/>
              <a:ea typeface="Roboto"/>
              <a:cs typeface="Roboto"/>
              <a:sym typeface="Roboto"/>
            </a:endParaRPr>
          </a:p>
        </p:txBody>
      </p:sp>
      <p:sp>
        <p:nvSpPr>
          <p:cNvPr id="402" name="Google Shape;402;p25"/>
          <p:cNvSpPr txBox="1"/>
          <p:nvPr/>
        </p:nvSpPr>
        <p:spPr>
          <a:xfrm>
            <a:off x="3924075" y="2895150"/>
            <a:ext cx="4955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Around 2012, DNN started to become very popular. </a:t>
            </a:r>
            <a:endParaRPr b="0" i="0" sz="1400" u="none" cap="none" strike="noStrike">
              <a:solidFill>
                <a:srgbClr val="000000"/>
              </a:solidFill>
              <a:latin typeface="Roboto"/>
              <a:ea typeface="Roboto"/>
              <a:cs typeface="Roboto"/>
              <a:sym typeface="Roboto"/>
            </a:endParaRPr>
          </a:p>
        </p:txBody>
      </p:sp>
      <p:sp>
        <p:nvSpPr>
          <p:cNvPr id="403" name="Google Shape;403;p25"/>
          <p:cNvSpPr txBox="1"/>
          <p:nvPr/>
        </p:nvSpPr>
        <p:spPr>
          <a:xfrm>
            <a:off x="3872200" y="3371075"/>
            <a:ext cx="5214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community quickly switched to </a:t>
            </a:r>
            <a:r>
              <a:rPr b="1" i="0" lang="en-GB" sz="1400" u="none" cap="none" strike="noStrike">
                <a:solidFill>
                  <a:srgbClr val="000000"/>
                </a:solidFill>
                <a:latin typeface="Roboto"/>
                <a:ea typeface="Roboto"/>
                <a:cs typeface="Roboto"/>
                <a:sym typeface="Roboto"/>
              </a:rPr>
              <a:t>HMM-DNN</a:t>
            </a:r>
            <a:r>
              <a:rPr b="0" i="0" lang="en-GB" sz="1400" u="none" cap="none" strike="noStrike">
                <a:solidFill>
                  <a:srgbClr val="000000"/>
                </a:solidFill>
                <a:latin typeface="Roboto"/>
                <a:ea typeface="Roboto"/>
                <a:cs typeface="Roboto"/>
                <a:sym typeface="Roboto"/>
              </a:rPr>
              <a:t> systems: </a:t>
            </a:r>
            <a:endParaRPr b="0" i="0" sz="1400" u="none" cap="none" strike="noStrike">
              <a:solidFill>
                <a:srgbClr val="000000"/>
              </a:solidFill>
              <a:latin typeface="Roboto"/>
              <a:ea typeface="Roboto"/>
              <a:cs typeface="Roboto"/>
              <a:sym typeface="Roboto"/>
            </a:endParaRPr>
          </a:p>
        </p:txBody>
      </p:sp>
      <p:pic>
        <p:nvPicPr>
          <p:cNvPr id="404" name="Google Shape;404;p25"/>
          <p:cNvPicPr preferRelativeResize="0"/>
          <p:nvPr/>
        </p:nvPicPr>
        <p:blipFill rotWithShape="1">
          <a:blip r:embed="rId4">
            <a:alphaModFix/>
          </a:blip>
          <a:srcRect b="0" l="0" r="0" t="0"/>
          <a:stretch/>
        </p:blipFill>
        <p:spPr>
          <a:xfrm>
            <a:off x="4311375" y="3886222"/>
            <a:ext cx="1743938" cy="1161900"/>
          </a:xfrm>
          <a:prstGeom prst="rect">
            <a:avLst/>
          </a:prstGeom>
          <a:noFill/>
          <a:ln>
            <a:noFill/>
          </a:ln>
        </p:spPr>
      </p:pic>
      <p:sp>
        <p:nvSpPr>
          <p:cNvPr id="405" name="Google Shape;405;p25"/>
          <p:cNvSpPr txBox="1"/>
          <p:nvPr/>
        </p:nvSpPr>
        <p:spPr>
          <a:xfrm>
            <a:off x="6440700" y="3889025"/>
            <a:ext cx="130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Advantages</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406" name="Google Shape;406;p25"/>
          <p:cNvSpPr txBox="1"/>
          <p:nvPr/>
        </p:nvSpPr>
        <p:spPr>
          <a:xfrm>
            <a:off x="6285150" y="4143250"/>
            <a:ext cx="30495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Larger Capacity</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Hierarchical Representations</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Better Performance</a:t>
            </a:r>
            <a:endParaRPr b="0" i="0" sz="1200" u="none" cap="none" strike="noStrike">
              <a:solidFill>
                <a:srgbClr val="000000"/>
              </a:solidFill>
              <a:latin typeface="Roboto"/>
              <a:ea typeface="Roboto"/>
              <a:cs typeface="Roboto"/>
              <a:sym typeface="Roboto"/>
            </a:endParaRPr>
          </a:p>
        </p:txBody>
      </p:sp>
      <p:sp>
        <p:nvSpPr>
          <p:cNvPr id="407" name="Google Shape;40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11" name="Shape 411"/>
        <p:cNvGrpSpPr/>
        <p:nvPr/>
      </p:nvGrpSpPr>
      <p:grpSpPr>
        <a:xfrm>
          <a:off x="0" y="0"/>
          <a:ext cx="0" cy="0"/>
          <a:chOff x="0" y="0"/>
          <a:chExt cx="0" cy="0"/>
        </a:xfrm>
      </p:grpSpPr>
      <p:sp>
        <p:nvSpPr>
          <p:cNvPr id="412" name="Google Shape;412;p26"/>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414" name="Google Shape;414;p26"/>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415" name="Google Shape;415;p26"/>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416" name="Google Shape;416;p26"/>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6"/>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6"/>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6"/>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420" name="Google Shape;420;p26"/>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421" name="Google Shape;421;p26"/>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422" name="Google Shape;422;p26"/>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6"/>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424" name="Google Shape;424;p26"/>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6"/>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426" name="Google Shape;426;p26"/>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6"/>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428" name="Google Shape;428;p26"/>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6"/>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430" name="Google Shape;430;p26"/>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6"/>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432" name="Google Shape;432;p26"/>
          <p:cNvSpPr/>
          <p:nvPr/>
        </p:nvSpPr>
        <p:spPr>
          <a:xfrm>
            <a:off x="1339425" y="4527225"/>
            <a:ext cx="22011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435" name="Google Shape;435;p26"/>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sp>
        <p:nvSpPr>
          <p:cNvPr id="437" name="Google Shape;437;p26"/>
          <p:cNvSpPr txBox="1"/>
          <p:nvPr/>
        </p:nvSpPr>
        <p:spPr>
          <a:xfrm>
            <a:off x="3872200" y="1504825"/>
            <a:ext cx="4955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Around 2018, attention-based models quickly replaced HMMs.</a:t>
            </a:r>
            <a:endParaRPr b="0" i="0" sz="1400" u="none" cap="none" strike="noStrike">
              <a:solidFill>
                <a:srgbClr val="000000"/>
              </a:solidFill>
              <a:latin typeface="Roboto"/>
              <a:ea typeface="Roboto"/>
              <a:cs typeface="Roboto"/>
              <a:sym typeface="Roboto"/>
            </a:endParaRPr>
          </a:p>
        </p:txBody>
      </p:sp>
      <p:sp>
        <p:nvSpPr>
          <p:cNvPr id="438" name="Google Shape;438;p26"/>
          <p:cNvSpPr txBox="1"/>
          <p:nvPr/>
        </p:nvSpPr>
        <p:spPr>
          <a:xfrm>
            <a:off x="3872200" y="2114425"/>
            <a:ext cx="51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is called </a:t>
            </a:r>
            <a:r>
              <a:rPr b="1" i="0" lang="en-GB" sz="1400" u="none" cap="none" strike="noStrike">
                <a:solidFill>
                  <a:srgbClr val="000000"/>
                </a:solidFill>
                <a:latin typeface="Roboto"/>
                <a:ea typeface="Roboto"/>
                <a:cs typeface="Roboto"/>
                <a:sym typeface="Roboto"/>
              </a:rPr>
              <a:t>end-to-end speech recognition</a:t>
            </a:r>
            <a:r>
              <a:rPr b="0" i="0" lang="en-GB" sz="1400" u="none" cap="none" strike="noStrike">
                <a:solidFill>
                  <a:srgbClr val="000000"/>
                </a:solidFill>
                <a:latin typeface="Roboto"/>
                <a:ea typeface="Roboto"/>
                <a:cs typeface="Roboto"/>
                <a:sym typeface="Roboto"/>
              </a:rPr>
              <a:t> (E2E-ASR)</a:t>
            </a:r>
            <a:endParaRPr b="0" i="0" sz="1400" u="none" cap="none" strike="noStrike">
              <a:solidFill>
                <a:srgbClr val="000000"/>
              </a:solidFill>
              <a:latin typeface="Roboto"/>
              <a:ea typeface="Roboto"/>
              <a:cs typeface="Roboto"/>
              <a:sym typeface="Roboto"/>
            </a:endParaRPr>
          </a:p>
        </p:txBody>
      </p:sp>
      <p:sp>
        <p:nvSpPr>
          <p:cNvPr id="439" name="Google Shape;439;p26"/>
          <p:cNvSpPr txBox="1"/>
          <p:nvPr/>
        </p:nvSpPr>
        <p:spPr>
          <a:xfrm>
            <a:off x="3872200" y="2593625"/>
            <a:ext cx="5052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E2E ASR is the </a:t>
            </a:r>
            <a:r>
              <a:rPr b="1" i="0" lang="en-GB" sz="1400" u="none" cap="none" strike="noStrike">
                <a:solidFill>
                  <a:srgbClr val="000000"/>
                </a:solidFill>
                <a:latin typeface="Roboto"/>
                <a:ea typeface="Roboto"/>
                <a:cs typeface="Roboto"/>
                <a:sym typeface="Roboto"/>
              </a:rPr>
              <a:t>state-of-the art</a:t>
            </a:r>
            <a:r>
              <a:rPr b="0" i="0" lang="en-GB" sz="1400" u="none" cap="none" strike="noStrike">
                <a:solidFill>
                  <a:srgbClr val="000000"/>
                </a:solidFill>
                <a:latin typeface="Roboto"/>
                <a:ea typeface="Roboto"/>
                <a:cs typeface="Roboto"/>
                <a:sym typeface="Roboto"/>
              </a:rPr>
              <a:t> technology.</a:t>
            </a:r>
            <a:endParaRPr b="0" i="0" sz="1400" u="none" cap="none" strike="noStrike">
              <a:solidFill>
                <a:srgbClr val="000000"/>
              </a:solidFill>
              <a:latin typeface="Roboto"/>
              <a:ea typeface="Roboto"/>
              <a:cs typeface="Roboto"/>
              <a:sym typeface="Roboto"/>
            </a:endParaRPr>
          </a:p>
        </p:txBody>
      </p:sp>
      <p:sp>
        <p:nvSpPr>
          <p:cNvPr id="440" name="Google Shape;440;p26"/>
          <p:cNvSpPr/>
          <p:nvPr/>
        </p:nvSpPr>
        <p:spPr>
          <a:xfrm>
            <a:off x="4647625" y="3405200"/>
            <a:ext cx="2934300" cy="909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6"/>
          <p:cNvSpPr txBox="1"/>
          <p:nvPr/>
        </p:nvSpPr>
        <p:spPr>
          <a:xfrm>
            <a:off x="4688100" y="3355625"/>
            <a:ext cx="130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Advantages</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442" name="Google Shape;442;p26"/>
          <p:cNvSpPr txBox="1"/>
          <p:nvPr/>
        </p:nvSpPr>
        <p:spPr>
          <a:xfrm>
            <a:off x="4532550" y="3609850"/>
            <a:ext cx="30495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No need to precompute alignments</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Simpler pipeline</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Better Performance</a:t>
            </a:r>
            <a:endParaRPr b="0" i="0" sz="1200" u="none" cap="none" strike="noStrike">
              <a:solidFill>
                <a:srgbClr val="000000"/>
              </a:solidFill>
              <a:latin typeface="Roboto"/>
              <a:ea typeface="Roboto"/>
              <a:cs typeface="Roboto"/>
              <a:sym typeface="Roboto"/>
            </a:endParaRPr>
          </a:p>
        </p:txBody>
      </p:sp>
      <p:sp>
        <p:nvSpPr>
          <p:cNvPr id="443" name="Google Shape;443;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47" name="Shape 447"/>
        <p:cNvGrpSpPr/>
        <p:nvPr/>
      </p:nvGrpSpPr>
      <p:grpSpPr>
        <a:xfrm>
          <a:off x="0" y="0"/>
          <a:ext cx="0" cy="0"/>
          <a:chOff x="0" y="0"/>
          <a:chExt cx="0" cy="0"/>
        </a:xfrm>
      </p:grpSpPr>
      <p:sp>
        <p:nvSpPr>
          <p:cNvPr id="448" name="Google Shape;448;p27"/>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450" name="Google Shape;450;p27"/>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451" name="Google Shape;451;p27"/>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452" name="Google Shape;452;p27"/>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7"/>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7"/>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7"/>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456" name="Google Shape;456;p27"/>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457" name="Google Shape;457;p27"/>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458" name="Google Shape;458;p27"/>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7"/>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460" name="Google Shape;460;p27"/>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7"/>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462" name="Google Shape;462;p27"/>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7"/>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464" name="Google Shape;464;p27"/>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7"/>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466" name="Google Shape;466;p27"/>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7"/>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468" name="Google Shape;468;p27"/>
          <p:cNvSpPr/>
          <p:nvPr/>
        </p:nvSpPr>
        <p:spPr>
          <a:xfrm>
            <a:off x="1339425" y="4527225"/>
            <a:ext cx="22011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7"/>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7"/>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471" name="Google Shape;471;p27"/>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7"/>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sp>
        <p:nvSpPr>
          <p:cNvPr id="473" name="Google Shape;473;p27"/>
          <p:cNvSpPr/>
          <p:nvPr/>
        </p:nvSpPr>
        <p:spPr>
          <a:xfrm>
            <a:off x="4357725" y="1636350"/>
            <a:ext cx="271500" cy="3081600"/>
          </a:xfrm>
          <a:prstGeom prst="downArrow">
            <a:avLst>
              <a:gd fmla="val 50000" name="adj1"/>
              <a:gd fmla="val 50000" name="adj2"/>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7"/>
          <p:cNvSpPr txBox="1"/>
          <p:nvPr/>
        </p:nvSpPr>
        <p:spPr>
          <a:xfrm>
            <a:off x="4143375" y="1281250"/>
            <a:ext cx="118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Search </a:t>
            </a:r>
            <a:endParaRPr b="0" i="1" sz="1400" u="none" cap="none" strike="noStrike">
              <a:solidFill>
                <a:srgbClr val="000000"/>
              </a:solidFill>
              <a:latin typeface="Roboto"/>
              <a:ea typeface="Roboto"/>
              <a:cs typeface="Roboto"/>
              <a:sym typeface="Roboto"/>
            </a:endParaRPr>
          </a:p>
        </p:txBody>
      </p:sp>
      <p:sp>
        <p:nvSpPr>
          <p:cNvPr id="475" name="Google Shape;475;p27"/>
          <p:cNvSpPr txBox="1"/>
          <p:nvPr/>
        </p:nvSpPr>
        <p:spPr>
          <a:xfrm>
            <a:off x="4109075" y="47179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Learning</a:t>
            </a:r>
            <a:endParaRPr b="0" i="1" sz="1400" u="none" cap="none" strike="noStrike">
              <a:solidFill>
                <a:srgbClr val="000000"/>
              </a:solidFill>
              <a:latin typeface="Roboto"/>
              <a:ea typeface="Roboto"/>
              <a:cs typeface="Roboto"/>
              <a:sym typeface="Roboto"/>
            </a:endParaRPr>
          </a:p>
        </p:txBody>
      </p:sp>
      <p:sp>
        <p:nvSpPr>
          <p:cNvPr id="476" name="Google Shape;476;p27"/>
          <p:cNvSpPr txBox="1"/>
          <p:nvPr/>
        </p:nvSpPr>
        <p:spPr>
          <a:xfrm>
            <a:off x="4879050" y="2342525"/>
            <a:ext cx="40458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Learn as much as you can!</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Replace “brute-force” search with learning.</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With learning, we can generalize better!</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Train big models with huge datasets.</a:t>
            </a:r>
            <a:endParaRPr b="0" i="0" sz="1400" u="none" cap="none" strike="noStrike">
              <a:solidFill>
                <a:srgbClr val="000000"/>
              </a:solidFill>
              <a:latin typeface="Roboto"/>
              <a:ea typeface="Roboto"/>
              <a:cs typeface="Roboto"/>
              <a:sym typeface="Roboto"/>
            </a:endParaRPr>
          </a:p>
        </p:txBody>
      </p:sp>
      <p:sp>
        <p:nvSpPr>
          <p:cNvPr id="477" name="Google Shape;477;p27"/>
          <p:cNvSpPr txBox="1"/>
          <p:nvPr/>
        </p:nvSpPr>
        <p:spPr>
          <a:xfrm>
            <a:off x="5051450" y="1942325"/>
            <a:ext cx="196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Trends</a:t>
            </a:r>
            <a:endParaRPr b="1" i="0" sz="1400" u="none" cap="none" strike="noStrike">
              <a:solidFill>
                <a:srgbClr val="000000"/>
              </a:solidFill>
              <a:latin typeface="Roboto"/>
              <a:ea typeface="Roboto"/>
              <a:cs typeface="Roboto"/>
              <a:sym typeface="Roboto"/>
            </a:endParaRPr>
          </a:p>
        </p:txBody>
      </p:sp>
      <p:sp>
        <p:nvSpPr>
          <p:cNvPr id="478" name="Google Shape;478;p27"/>
          <p:cNvSpPr txBox="1"/>
          <p:nvPr/>
        </p:nvSpPr>
        <p:spPr>
          <a:xfrm>
            <a:off x="6043475" y="1201525"/>
            <a:ext cx="242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Do you notice some trends?</a:t>
            </a:r>
            <a:endParaRPr b="0" i="1" sz="1400" u="none" cap="none" strike="noStrike">
              <a:solidFill>
                <a:srgbClr val="000000"/>
              </a:solidFill>
              <a:latin typeface="Roboto"/>
              <a:ea typeface="Roboto"/>
              <a:cs typeface="Roboto"/>
              <a:sym typeface="Roboto"/>
            </a:endParaRPr>
          </a:p>
        </p:txBody>
      </p:sp>
      <p:pic>
        <p:nvPicPr>
          <p:cNvPr id="479" name="Google Shape;479;p27"/>
          <p:cNvPicPr preferRelativeResize="0"/>
          <p:nvPr/>
        </p:nvPicPr>
        <p:blipFill rotWithShape="1">
          <a:blip r:embed="rId3">
            <a:alphaModFix/>
          </a:blip>
          <a:srcRect b="0" l="0" r="0" t="0"/>
          <a:stretch/>
        </p:blipFill>
        <p:spPr>
          <a:xfrm>
            <a:off x="5216300" y="1201525"/>
            <a:ext cx="602700" cy="558516"/>
          </a:xfrm>
          <a:prstGeom prst="rect">
            <a:avLst/>
          </a:prstGeom>
          <a:noFill/>
          <a:ln>
            <a:noFill/>
          </a:ln>
        </p:spPr>
      </p:pic>
      <p:sp>
        <p:nvSpPr>
          <p:cNvPr id="480" name="Google Shape;480;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84" name="Shape 484"/>
        <p:cNvGrpSpPr/>
        <p:nvPr/>
      </p:nvGrpSpPr>
      <p:grpSpPr>
        <a:xfrm>
          <a:off x="0" y="0"/>
          <a:ext cx="0" cy="0"/>
          <a:chOff x="0" y="0"/>
          <a:chExt cx="0" cy="0"/>
        </a:xfrm>
      </p:grpSpPr>
      <p:sp>
        <p:nvSpPr>
          <p:cNvPr id="485" name="Google Shape;485;p28"/>
          <p:cNvSpPr/>
          <p:nvPr/>
        </p:nvSpPr>
        <p:spPr>
          <a:xfrm>
            <a:off x="354275" y="1427375"/>
            <a:ext cx="3319800" cy="3680400"/>
          </a:xfrm>
          <a:prstGeom prst="rect">
            <a:avLst/>
          </a:prstGeom>
          <a:solidFill>
            <a:srgbClr val="00E0FF">
              <a:alpha val="51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Recent Trends</a:t>
            </a:r>
            <a:endParaRPr sz="2600"/>
          </a:p>
        </p:txBody>
      </p:sp>
      <p:sp>
        <p:nvSpPr>
          <p:cNvPr id="487" name="Google Shape;487;p28"/>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i="1" lang="en-GB">
                <a:latin typeface="Roboto"/>
                <a:ea typeface="Roboto"/>
                <a:cs typeface="Roboto"/>
                <a:sym typeface="Roboto"/>
              </a:rPr>
              <a:t>What are the most recent trends?</a:t>
            </a:r>
            <a:endParaRPr b="0" i="1" sz="1400" u="none" cap="none" strike="noStrike">
              <a:solidFill>
                <a:srgbClr val="000000"/>
              </a:solidFill>
              <a:latin typeface="Roboto"/>
              <a:ea typeface="Roboto"/>
              <a:cs typeface="Roboto"/>
              <a:sym typeface="Roboto"/>
            </a:endParaRPr>
          </a:p>
        </p:txBody>
      </p:sp>
      <p:cxnSp>
        <p:nvCxnSpPr>
          <p:cNvPr id="488" name="Google Shape;488;p28"/>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489" name="Google Shape;489;p28"/>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8"/>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8"/>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8"/>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493" name="Google Shape;493;p28"/>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2021</a:t>
            </a:r>
            <a:endParaRPr b="0" i="0" sz="1400" u="none" cap="none" strike="noStrike">
              <a:solidFill>
                <a:srgbClr val="000000"/>
              </a:solidFill>
              <a:latin typeface="Roboto"/>
              <a:ea typeface="Roboto"/>
              <a:cs typeface="Roboto"/>
              <a:sym typeface="Roboto"/>
            </a:endParaRPr>
          </a:p>
        </p:txBody>
      </p:sp>
      <p:sp>
        <p:nvSpPr>
          <p:cNvPr id="494" name="Google Shape;494;p28"/>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a:t>
            </a:r>
            <a:r>
              <a:rPr lang="en-GB">
                <a:latin typeface="Roboto"/>
                <a:ea typeface="Roboto"/>
                <a:cs typeface="Roboto"/>
                <a:sym typeface="Roboto"/>
              </a:rPr>
              <a:t>023</a:t>
            </a:r>
            <a:endParaRPr b="0" i="0" sz="1400" u="none" cap="none" strike="noStrike">
              <a:solidFill>
                <a:srgbClr val="000000"/>
              </a:solidFill>
              <a:latin typeface="Roboto"/>
              <a:ea typeface="Roboto"/>
              <a:cs typeface="Roboto"/>
              <a:sym typeface="Roboto"/>
            </a:endParaRPr>
          </a:p>
        </p:txBody>
      </p:sp>
      <p:sp>
        <p:nvSpPr>
          <p:cNvPr id="495" name="Google Shape;495;p28"/>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8"/>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2024</a:t>
            </a:r>
            <a:endParaRPr b="0" i="0" sz="1400" u="none" cap="none" strike="noStrike">
              <a:solidFill>
                <a:srgbClr val="000000"/>
              </a:solidFill>
              <a:latin typeface="Roboto"/>
              <a:ea typeface="Roboto"/>
              <a:cs typeface="Roboto"/>
              <a:sym typeface="Roboto"/>
            </a:endParaRPr>
          </a:p>
        </p:txBody>
      </p:sp>
      <p:sp>
        <p:nvSpPr>
          <p:cNvPr id="497" name="Google Shape;497;p28"/>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8"/>
          <p:cNvSpPr txBox="1"/>
          <p:nvPr/>
        </p:nvSpPr>
        <p:spPr>
          <a:xfrm>
            <a:off x="1244775" y="2228075"/>
            <a:ext cx="192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Self-supervised Learning</a:t>
            </a:r>
            <a:endParaRPr b="0" i="0" sz="1200" u="none" cap="none" strike="noStrike">
              <a:solidFill>
                <a:srgbClr val="000000"/>
              </a:solidFill>
              <a:latin typeface="Roboto"/>
              <a:ea typeface="Roboto"/>
              <a:cs typeface="Roboto"/>
              <a:sym typeface="Roboto"/>
            </a:endParaRPr>
          </a:p>
        </p:txBody>
      </p:sp>
      <p:sp>
        <p:nvSpPr>
          <p:cNvPr id="499" name="Google Shape;499;p28"/>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8"/>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Massive Multilingual ASR</a:t>
            </a:r>
            <a:endParaRPr b="0" i="0" sz="1200" u="none" cap="none" strike="noStrike">
              <a:solidFill>
                <a:srgbClr val="000000"/>
              </a:solidFill>
              <a:latin typeface="Roboto"/>
              <a:ea typeface="Roboto"/>
              <a:cs typeface="Roboto"/>
              <a:sym typeface="Roboto"/>
            </a:endParaRPr>
          </a:p>
        </p:txBody>
      </p:sp>
      <p:sp>
        <p:nvSpPr>
          <p:cNvPr id="501" name="Google Shape;501;p28"/>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8"/>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Multitask</a:t>
            </a:r>
            <a:r>
              <a:rPr lang="en-GB" sz="1200">
                <a:latin typeface="Roboto"/>
                <a:ea typeface="Roboto"/>
                <a:cs typeface="Roboto"/>
                <a:sym typeface="Roboto"/>
              </a:rPr>
              <a:t> Learning</a:t>
            </a:r>
            <a:endParaRPr b="0" i="0" sz="1200" u="none" cap="none" strike="noStrike">
              <a:solidFill>
                <a:srgbClr val="000000"/>
              </a:solidFill>
              <a:latin typeface="Roboto"/>
              <a:ea typeface="Roboto"/>
              <a:cs typeface="Roboto"/>
              <a:sym typeface="Roboto"/>
            </a:endParaRPr>
          </a:p>
        </p:txBody>
      </p:sp>
      <p:sp>
        <p:nvSpPr>
          <p:cNvPr id="503" name="Google Shape;503;p28"/>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8"/>
          <p:cNvSpPr txBox="1"/>
          <p:nvPr/>
        </p:nvSpPr>
        <p:spPr>
          <a:xfrm>
            <a:off x="1320975" y="4514075"/>
            <a:ext cx="165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Multimodal Learning</a:t>
            </a:r>
            <a:endParaRPr b="0" i="0" sz="1200" u="none" cap="none" strike="noStrike">
              <a:solidFill>
                <a:srgbClr val="000000"/>
              </a:solidFill>
              <a:latin typeface="Roboto"/>
              <a:ea typeface="Roboto"/>
              <a:cs typeface="Roboto"/>
              <a:sym typeface="Roboto"/>
            </a:endParaRPr>
          </a:p>
        </p:txBody>
      </p:sp>
      <p:sp>
        <p:nvSpPr>
          <p:cNvPr id="505" name="Google Shape;505;p28"/>
          <p:cNvSpPr/>
          <p:nvPr/>
        </p:nvSpPr>
        <p:spPr>
          <a:xfrm>
            <a:off x="1222000" y="2251950"/>
            <a:ext cx="22011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8"/>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8"/>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2019</a:t>
            </a:r>
            <a:endParaRPr b="0" i="0" sz="1400" u="none" cap="none" strike="noStrike">
              <a:solidFill>
                <a:srgbClr val="000000"/>
              </a:solidFill>
              <a:latin typeface="Roboto"/>
              <a:ea typeface="Roboto"/>
              <a:cs typeface="Roboto"/>
              <a:sym typeface="Roboto"/>
            </a:endParaRPr>
          </a:p>
        </p:txBody>
      </p:sp>
      <p:sp>
        <p:nvSpPr>
          <p:cNvPr id="508" name="Google Shape;508;p28"/>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8"/>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510" name="Google Shape;510;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511" name="Google Shape;511;p28"/>
          <p:cNvPicPr preferRelativeResize="0"/>
          <p:nvPr/>
        </p:nvPicPr>
        <p:blipFill>
          <a:blip r:embed="rId3">
            <a:alphaModFix/>
          </a:blip>
          <a:stretch>
            <a:fillRect/>
          </a:stretch>
        </p:blipFill>
        <p:spPr>
          <a:xfrm>
            <a:off x="4048950" y="2513825"/>
            <a:ext cx="4224001" cy="2241311"/>
          </a:xfrm>
          <a:prstGeom prst="rect">
            <a:avLst/>
          </a:prstGeom>
          <a:noFill/>
          <a:ln>
            <a:noFill/>
          </a:ln>
        </p:spPr>
      </p:pic>
      <p:sp>
        <p:nvSpPr>
          <p:cNvPr id="512" name="Google Shape;512;p28"/>
          <p:cNvSpPr txBox="1"/>
          <p:nvPr/>
        </p:nvSpPr>
        <p:spPr>
          <a:xfrm>
            <a:off x="3818200" y="1505163"/>
            <a:ext cx="5095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Models like </a:t>
            </a:r>
            <a:r>
              <a:rPr b="1" lang="en-GB"/>
              <a:t>Wav2vect2</a:t>
            </a:r>
            <a:r>
              <a:rPr lang="en-GB"/>
              <a:t>, </a:t>
            </a:r>
            <a:r>
              <a:rPr b="1" lang="en-GB"/>
              <a:t>Hubert</a:t>
            </a:r>
            <a:r>
              <a:rPr lang="en-GB"/>
              <a:t>, and </a:t>
            </a:r>
            <a:r>
              <a:rPr b="1" lang="en-GB"/>
              <a:t>WavLM</a:t>
            </a:r>
            <a:r>
              <a:rPr lang="en-GB"/>
              <a:t>, have been proposed and widely used as feature extractors for ASR models.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16" name="Shape 516"/>
        <p:cNvGrpSpPr/>
        <p:nvPr/>
      </p:nvGrpSpPr>
      <p:grpSpPr>
        <a:xfrm>
          <a:off x="0" y="0"/>
          <a:ext cx="0" cy="0"/>
          <a:chOff x="0" y="0"/>
          <a:chExt cx="0" cy="0"/>
        </a:xfrm>
      </p:grpSpPr>
      <p:sp>
        <p:nvSpPr>
          <p:cNvPr id="517" name="Google Shape;517;p29"/>
          <p:cNvSpPr/>
          <p:nvPr/>
        </p:nvSpPr>
        <p:spPr>
          <a:xfrm>
            <a:off x="354275" y="1427375"/>
            <a:ext cx="3319800" cy="3680400"/>
          </a:xfrm>
          <a:prstGeom prst="rect">
            <a:avLst/>
          </a:prstGeom>
          <a:solidFill>
            <a:srgbClr val="00E0FF">
              <a:alpha val="51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Recent Trends</a:t>
            </a:r>
            <a:endParaRPr sz="2600"/>
          </a:p>
        </p:txBody>
      </p:sp>
      <p:sp>
        <p:nvSpPr>
          <p:cNvPr id="519" name="Google Shape;519;p29"/>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i="1" lang="en-GB">
                <a:latin typeface="Roboto"/>
                <a:ea typeface="Roboto"/>
                <a:cs typeface="Roboto"/>
                <a:sym typeface="Roboto"/>
              </a:rPr>
              <a:t>What are the most recent trends?</a:t>
            </a:r>
            <a:endParaRPr b="0" i="1" sz="1400" u="none" cap="none" strike="noStrike">
              <a:solidFill>
                <a:srgbClr val="000000"/>
              </a:solidFill>
              <a:latin typeface="Roboto"/>
              <a:ea typeface="Roboto"/>
              <a:cs typeface="Roboto"/>
              <a:sym typeface="Roboto"/>
            </a:endParaRPr>
          </a:p>
        </p:txBody>
      </p:sp>
      <p:cxnSp>
        <p:nvCxnSpPr>
          <p:cNvPr id="520" name="Google Shape;520;p29"/>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521" name="Google Shape;521;p29"/>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9"/>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9"/>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9"/>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525" name="Google Shape;525;p29"/>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2021</a:t>
            </a:r>
            <a:endParaRPr b="0" i="0" sz="1400" u="none" cap="none" strike="noStrike">
              <a:solidFill>
                <a:srgbClr val="000000"/>
              </a:solidFill>
              <a:latin typeface="Roboto"/>
              <a:ea typeface="Roboto"/>
              <a:cs typeface="Roboto"/>
              <a:sym typeface="Roboto"/>
            </a:endParaRPr>
          </a:p>
        </p:txBody>
      </p:sp>
      <p:sp>
        <p:nvSpPr>
          <p:cNvPr id="526" name="Google Shape;526;p29"/>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a:t>
            </a:r>
            <a:r>
              <a:rPr lang="en-GB">
                <a:latin typeface="Roboto"/>
                <a:ea typeface="Roboto"/>
                <a:cs typeface="Roboto"/>
                <a:sym typeface="Roboto"/>
              </a:rPr>
              <a:t>023</a:t>
            </a:r>
            <a:endParaRPr b="0" i="0" sz="1400" u="none" cap="none" strike="noStrike">
              <a:solidFill>
                <a:srgbClr val="000000"/>
              </a:solidFill>
              <a:latin typeface="Roboto"/>
              <a:ea typeface="Roboto"/>
              <a:cs typeface="Roboto"/>
              <a:sym typeface="Roboto"/>
            </a:endParaRPr>
          </a:p>
        </p:txBody>
      </p:sp>
      <p:sp>
        <p:nvSpPr>
          <p:cNvPr id="527" name="Google Shape;527;p29"/>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9"/>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2024</a:t>
            </a:r>
            <a:endParaRPr b="0" i="0" sz="1400" u="none" cap="none" strike="noStrike">
              <a:solidFill>
                <a:srgbClr val="000000"/>
              </a:solidFill>
              <a:latin typeface="Roboto"/>
              <a:ea typeface="Roboto"/>
              <a:cs typeface="Roboto"/>
              <a:sym typeface="Roboto"/>
            </a:endParaRPr>
          </a:p>
        </p:txBody>
      </p:sp>
      <p:sp>
        <p:nvSpPr>
          <p:cNvPr id="529" name="Google Shape;529;p29"/>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9"/>
          <p:cNvSpPr txBox="1"/>
          <p:nvPr/>
        </p:nvSpPr>
        <p:spPr>
          <a:xfrm>
            <a:off x="1244775" y="2228075"/>
            <a:ext cx="192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Self-supervised Learning</a:t>
            </a:r>
            <a:endParaRPr b="0" i="0" sz="1200" u="none" cap="none" strike="noStrike">
              <a:solidFill>
                <a:srgbClr val="000000"/>
              </a:solidFill>
              <a:latin typeface="Roboto"/>
              <a:ea typeface="Roboto"/>
              <a:cs typeface="Roboto"/>
              <a:sym typeface="Roboto"/>
            </a:endParaRPr>
          </a:p>
        </p:txBody>
      </p:sp>
      <p:sp>
        <p:nvSpPr>
          <p:cNvPr id="531" name="Google Shape;531;p29"/>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9"/>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Massive Multilingual ASR</a:t>
            </a:r>
            <a:endParaRPr b="0" i="0" sz="1200" u="none" cap="none" strike="noStrike">
              <a:solidFill>
                <a:srgbClr val="000000"/>
              </a:solidFill>
              <a:latin typeface="Roboto"/>
              <a:ea typeface="Roboto"/>
              <a:cs typeface="Roboto"/>
              <a:sym typeface="Roboto"/>
            </a:endParaRPr>
          </a:p>
        </p:txBody>
      </p:sp>
      <p:sp>
        <p:nvSpPr>
          <p:cNvPr id="533" name="Google Shape;533;p29"/>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9"/>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Multitask Learning</a:t>
            </a:r>
            <a:endParaRPr b="0" i="0" sz="1200" u="none" cap="none" strike="noStrike">
              <a:solidFill>
                <a:srgbClr val="000000"/>
              </a:solidFill>
              <a:latin typeface="Roboto"/>
              <a:ea typeface="Roboto"/>
              <a:cs typeface="Roboto"/>
              <a:sym typeface="Roboto"/>
            </a:endParaRPr>
          </a:p>
        </p:txBody>
      </p:sp>
      <p:sp>
        <p:nvSpPr>
          <p:cNvPr id="535" name="Google Shape;535;p29"/>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9"/>
          <p:cNvSpPr txBox="1"/>
          <p:nvPr/>
        </p:nvSpPr>
        <p:spPr>
          <a:xfrm>
            <a:off x="1320975" y="4514075"/>
            <a:ext cx="165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Multimodal Learning</a:t>
            </a:r>
            <a:endParaRPr b="0" i="0" sz="1200" u="none" cap="none" strike="noStrike">
              <a:solidFill>
                <a:srgbClr val="000000"/>
              </a:solidFill>
              <a:latin typeface="Roboto"/>
              <a:ea typeface="Roboto"/>
              <a:cs typeface="Roboto"/>
              <a:sym typeface="Roboto"/>
            </a:endParaRPr>
          </a:p>
        </p:txBody>
      </p:sp>
      <p:sp>
        <p:nvSpPr>
          <p:cNvPr id="537" name="Google Shape;537;p29"/>
          <p:cNvSpPr/>
          <p:nvPr/>
        </p:nvSpPr>
        <p:spPr>
          <a:xfrm>
            <a:off x="1222000" y="3013950"/>
            <a:ext cx="22011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9"/>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9"/>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2019</a:t>
            </a:r>
            <a:endParaRPr b="0" i="0" sz="1400" u="none" cap="none" strike="noStrike">
              <a:solidFill>
                <a:srgbClr val="000000"/>
              </a:solidFill>
              <a:latin typeface="Roboto"/>
              <a:ea typeface="Roboto"/>
              <a:cs typeface="Roboto"/>
              <a:sym typeface="Roboto"/>
            </a:endParaRPr>
          </a:p>
        </p:txBody>
      </p:sp>
      <p:sp>
        <p:nvSpPr>
          <p:cNvPr id="540" name="Google Shape;540;p29"/>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9"/>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542" name="Google Shape;542;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43" name="Google Shape;543;p29"/>
          <p:cNvSpPr txBox="1"/>
          <p:nvPr/>
        </p:nvSpPr>
        <p:spPr>
          <a:xfrm>
            <a:off x="3818200" y="1352763"/>
            <a:ext cx="5095200" cy="64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GB">
                <a:solidFill>
                  <a:srgbClr val="0D0D0D"/>
                </a:solidFill>
                <a:highlight>
                  <a:srgbClr val="FFFFFF"/>
                </a:highlight>
              </a:rPr>
              <a:t>Massive Multilingual ASR</a:t>
            </a:r>
            <a:r>
              <a:rPr lang="en-GB">
                <a:solidFill>
                  <a:srgbClr val="0D0D0D"/>
                </a:solidFill>
                <a:highlight>
                  <a:srgbClr val="FFFFFF"/>
                </a:highlight>
              </a:rPr>
              <a:t>: Utilizing a single neural network for multiple languages (e.g., 50, 100).</a:t>
            </a:r>
            <a:endParaRPr sz="1600"/>
          </a:p>
        </p:txBody>
      </p:sp>
      <p:sp>
        <p:nvSpPr>
          <p:cNvPr id="544" name="Google Shape;544;p29"/>
          <p:cNvSpPr/>
          <p:nvPr/>
        </p:nvSpPr>
        <p:spPr>
          <a:xfrm>
            <a:off x="5817875" y="2586025"/>
            <a:ext cx="1028700" cy="676200"/>
          </a:xfrm>
          <a:prstGeom prst="roundRect">
            <a:avLst>
              <a:gd fmla="val 16667" name="adj"/>
            </a:avLst>
          </a:prstGeom>
          <a:solidFill>
            <a:srgbClr val="00E0FF">
              <a:alpha val="5100"/>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GB"/>
              <a:t>ASR</a:t>
            </a:r>
            <a:endParaRPr b="0" i="0" sz="1400" u="none" cap="none" strike="noStrike">
              <a:solidFill>
                <a:srgbClr val="000000"/>
              </a:solidFill>
              <a:latin typeface="Arial"/>
              <a:ea typeface="Arial"/>
              <a:cs typeface="Arial"/>
              <a:sym typeface="Arial"/>
            </a:endParaRPr>
          </a:p>
        </p:txBody>
      </p:sp>
      <p:sp>
        <p:nvSpPr>
          <p:cNvPr id="545" name="Google Shape;545;p29"/>
          <p:cNvSpPr/>
          <p:nvPr/>
        </p:nvSpPr>
        <p:spPr>
          <a:xfrm>
            <a:off x="5381888" y="2781175"/>
            <a:ext cx="314400" cy="285900"/>
          </a:xfrm>
          <a:prstGeom prst="rightArrow">
            <a:avLst>
              <a:gd fmla="val 50000" name="adj1"/>
              <a:gd fmla="val 50000" name="adj2"/>
            </a:avLst>
          </a:prstGeom>
          <a:solidFill>
            <a:srgbClr val="00B05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9"/>
          <p:cNvSpPr/>
          <p:nvPr/>
        </p:nvSpPr>
        <p:spPr>
          <a:xfrm>
            <a:off x="7148225" y="2377500"/>
            <a:ext cx="129000" cy="3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7" name="Google Shape;547;p29"/>
          <p:cNvCxnSpPr>
            <a:stCxn id="546" idx="3"/>
          </p:cNvCxnSpPr>
          <p:nvPr/>
        </p:nvCxnSpPr>
        <p:spPr>
          <a:xfrm>
            <a:off x="7277225" y="2534100"/>
            <a:ext cx="196200" cy="3000"/>
          </a:xfrm>
          <a:prstGeom prst="straightConnector1">
            <a:avLst/>
          </a:prstGeom>
          <a:noFill/>
          <a:ln cap="flat" cmpd="sng" w="9525">
            <a:solidFill>
              <a:schemeClr val="dk2"/>
            </a:solidFill>
            <a:prstDash val="solid"/>
            <a:round/>
            <a:headEnd len="sm" w="sm" type="none"/>
            <a:tailEnd len="med" w="med" type="triangle"/>
          </a:ln>
        </p:spPr>
      </p:cxnSp>
      <p:sp>
        <p:nvSpPr>
          <p:cNvPr id="548" name="Google Shape;548;p29"/>
          <p:cNvSpPr/>
          <p:nvPr/>
        </p:nvSpPr>
        <p:spPr>
          <a:xfrm>
            <a:off x="7148225" y="2834700"/>
            <a:ext cx="129000" cy="3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9"/>
          <p:cNvSpPr/>
          <p:nvPr/>
        </p:nvSpPr>
        <p:spPr>
          <a:xfrm>
            <a:off x="7148225" y="3444300"/>
            <a:ext cx="129000" cy="3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9"/>
          <p:cNvSpPr txBox="1"/>
          <p:nvPr/>
        </p:nvSpPr>
        <p:spPr>
          <a:xfrm>
            <a:off x="7059325" y="3058825"/>
            <a:ext cx="3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551" name="Google Shape;551;p29"/>
          <p:cNvCxnSpPr/>
          <p:nvPr/>
        </p:nvCxnSpPr>
        <p:spPr>
          <a:xfrm>
            <a:off x="7277225" y="2991300"/>
            <a:ext cx="196200" cy="3000"/>
          </a:xfrm>
          <a:prstGeom prst="straightConnector1">
            <a:avLst/>
          </a:prstGeom>
          <a:noFill/>
          <a:ln cap="flat" cmpd="sng" w="9525">
            <a:solidFill>
              <a:schemeClr val="dk2"/>
            </a:solidFill>
            <a:prstDash val="solid"/>
            <a:round/>
            <a:headEnd len="sm" w="sm" type="none"/>
            <a:tailEnd len="med" w="med" type="triangle"/>
          </a:ln>
        </p:spPr>
      </p:cxnSp>
      <p:cxnSp>
        <p:nvCxnSpPr>
          <p:cNvPr id="552" name="Google Shape;552;p29"/>
          <p:cNvCxnSpPr/>
          <p:nvPr/>
        </p:nvCxnSpPr>
        <p:spPr>
          <a:xfrm>
            <a:off x="7277225" y="3600900"/>
            <a:ext cx="196200" cy="3000"/>
          </a:xfrm>
          <a:prstGeom prst="straightConnector1">
            <a:avLst/>
          </a:prstGeom>
          <a:noFill/>
          <a:ln cap="flat" cmpd="sng" w="9525">
            <a:solidFill>
              <a:schemeClr val="dk2"/>
            </a:solidFill>
            <a:prstDash val="solid"/>
            <a:round/>
            <a:headEnd len="sm" w="sm" type="none"/>
            <a:tailEnd len="med" w="med" type="triangle"/>
          </a:ln>
        </p:spPr>
      </p:cxnSp>
      <p:sp>
        <p:nvSpPr>
          <p:cNvPr id="553" name="Google Shape;553;p29"/>
          <p:cNvSpPr txBox="1"/>
          <p:nvPr/>
        </p:nvSpPr>
        <p:spPr>
          <a:xfrm>
            <a:off x="7510225" y="2350950"/>
            <a:ext cx="100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Lang1</a:t>
            </a:r>
            <a:endParaRPr b="0" i="0" sz="1200" u="none" cap="none" strike="noStrike">
              <a:solidFill>
                <a:srgbClr val="000000"/>
              </a:solidFill>
              <a:latin typeface="Roboto"/>
              <a:ea typeface="Roboto"/>
              <a:cs typeface="Roboto"/>
              <a:sym typeface="Roboto"/>
            </a:endParaRPr>
          </a:p>
        </p:txBody>
      </p:sp>
      <p:sp>
        <p:nvSpPr>
          <p:cNvPr id="554" name="Google Shape;554;p29"/>
          <p:cNvSpPr txBox="1"/>
          <p:nvPr/>
        </p:nvSpPr>
        <p:spPr>
          <a:xfrm>
            <a:off x="7510225" y="2808150"/>
            <a:ext cx="100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Lang2</a:t>
            </a:r>
            <a:endParaRPr b="0" i="0" sz="1200" u="none" cap="none" strike="noStrike">
              <a:solidFill>
                <a:srgbClr val="000000"/>
              </a:solidFill>
              <a:latin typeface="Roboto"/>
              <a:ea typeface="Roboto"/>
              <a:cs typeface="Roboto"/>
              <a:sym typeface="Roboto"/>
            </a:endParaRPr>
          </a:p>
        </p:txBody>
      </p:sp>
      <p:sp>
        <p:nvSpPr>
          <p:cNvPr id="555" name="Google Shape;555;p29"/>
          <p:cNvSpPr txBox="1"/>
          <p:nvPr/>
        </p:nvSpPr>
        <p:spPr>
          <a:xfrm>
            <a:off x="7510225" y="3416250"/>
            <a:ext cx="100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Lang3</a:t>
            </a:r>
            <a:endParaRPr b="0" i="0" sz="1200" u="none" cap="none" strike="noStrike">
              <a:solidFill>
                <a:srgbClr val="000000"/>
              </a:solidFill>
              <a:latin typeface="Roboto"/>
              <a:ea typeface="Roboto"/>
              <a:cs typeface="Roboto"/>
              <a:sym typeface="Roboto"/>
            </a:endParaRPr>
          </a:p>
        </p:txBody>
      </p:sp>
      <p:cxnSp>
        <p:nvCxnSpPr>
          <p:cNvPr id="556" name="Google Shape;556;p29"/>
          <p:cNvCxnSpPr>
            <a:stCxn id="557" idx="3"/>
            <a:endCxn id="546" idx="1"/>
          </p:cNvCxnSpPr>
          <p:nvPr/>
        </p:nvCxnSpPr>
        <p:spPr>
          <a:xfrm flipH="1" rot="10800000">
            <a:off x="6872225" y="2534100"/>
            <a:ext cx="276000" cy="348600"/>
          </a:xfrm>
          <a:prstGeom prst="straightConnector1">
            <a:avLst/>
          </a:prstGeom>
          <a:noFill/>
          <a:ln cap="flat" cmpd="sng" w="9525">
            <a:solidFill>
              <a:schemeClr val="dk2"/>
            </a:solidFill>
            <a:prstDash val="solid"/>
            <a:round/>
            <a:headEnd len="sm" w="sm" type="none"/>
            <a:tailEnd len="med" w="med" type="triangle"/>
          </a:ln>
        </p:spPr>
      </p:cxnSp>
      <p:cxnSp>
        <p:nvCxnSpPr>
          <p:cNvPr id="558" name="Google Shape;558;p29"/>
          <p:cNvCxnSpPr>
            <a:endCxn id="548" idx="1"/>
          </p:cNvCxnSpPr>
          <p:nvPr/>
        </p:nvCxnSpPr>
        <p:spPr>
          <a:xfrm>
            <a:off x="6872225" y="2882700"/>
            <a:ext cx="276000" cy="108600"/>
          </a:xfrm>
          <a:prstGeom prst="straightConnector1">
            <a:avLst/>
          </a:prstGeom>
          <a:noFill/>
          <a:ln cap="flat" cmpd="sng" w="9525">
            <a:solidFill>
              <a:schemeClr val="dk2"/>
            </a:solidFill>
            <a:prstDash val="solid"/>
            <a:round/>
            <a:headEnd len="sm" w="sm" type="none"/>
            <a:tailEnd len="med" w="med" type="triangle"/>
          </a:ln>
        </p:spPr>
      </p:cxnSp>
      <p:cxnSp>
        <p:nvCxnSpPr>
          <p:cNvPr id="559" name="Google Shape;559;p29"/>
          <p:cNvCxnSpPr>
            <a:stCxn id="557" idx="3"/>
            <a:endCxn id="549" idx="1"/>
          </p:cNvCxnSpPr>
          <p:nvPr/>
        </p:nvCxnSpPr>
        <p:spPr>
          <a:xfrm>
            <a:off x="6872225" y="2882700"/>
            <a:ext cx="276000" cy="718200"/>
          </a:xfrm>
          <a:prstGeom prst="straightConnector1">
            <a:avLst/>
          </a:prstGeom>
          <a:noFill/>
          <a:ln cap="flat" cmpd="sng" w="9525">
            <a:solidFill>
              <a:schemeClr val="dk2"/>
            </a:solidFill>
            <a:prstDash val="solid"/>
            <a:round/>
            <a:headEnd len="sm" w="sm" type="none"/>
            <a:tailEnd len="med" w="med" type="triangle"/>
          </a:ln>
        </p:spPr>
      </p:cxnSp>
      <p:pic>
        <p:nvPicPr>
          <p:cNvPr id="560" name="Google Shape;560;p29"/>
          <p:cNvPicPr preferRelativeResize="0"/>
          <p:nvPr/>
        </p:nvPicPr>
        <p:blipFill rotWithShape="1">
          <a:blip r:embed="rId3">
            <a:alphaModFix/>
          </a:blip>
          <a:srcRect b="0" l="0" r="0" t="0"/>
          <a:stretch/>
        </p:blipFill>
        <p:spPr>
          <a:xfrm>
            <a:off x="4217513" y="2635648"/>
            <a:ext cx="1110740" cy="602700"/>
          </a:xfrm>
          <a:prstGeom prst="rect">
            <a:avLst/>
          </a:prstGeom>
          <a:noFill/>
          <a:ln>
            <a:noFill/>
          </a:ln>
        </p:spPr>
      </p:pic>
      <p:sp>
        <p:nvSpPr>
          <p:cNvPr id="561" name="Google Shape;561;p29"/>
          <p:cNvSpPr txBox="1"/>
          <p:nvPr/>
        </p:nvSpPr>
        <p:spPr>
          <a:xfrm>
            <a:off x="3890050" y="4114025"/>
            <a:ext cx="5182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It turned out that the performance of massive multilingual ASR outperforms single-language ASR.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65" name="Shape 565"/>
        <p:cNvGrpSpPr/>
        <p:nvPr/>
      </p:nvGrpSpPr>
      <p:grpSpPr>
        <a:xfrm>
          <a:off x="0" y="0"/>
          <a:ext cx="0" cy="0"/>
          <a:chOff x="0" y="0"/>
          <a:chExt cx="0" cy="0"/>
        </a:xfrm>
      </p:grpSpPr>
      <p:sp>
        <p:nvSpPr>
          <p:cNvPr id="566" name="Google Shape;566;p30"/>
          <p:cNvSpPr/>
          <p:nvPr/>
        </p:nvSpPr>
        <p:spPr>
          <a:xfrm>
            <a:off x="354275" y="1427375"/>
            <a:ext cx="3319800" cy="3680400"/>
          </a:xfrm>
          <a:prstGeom prst="rect">
            <a:avLst/>
          </a:prstGeom>
          <a:solidFill>
            <a:srgbClr val="00E0FF">
              <a:alpha val="51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Recent Trends</a:t>
            </a:r>
            <a:endParaRPr sz="2600"/>
          </a:p>
        </p:txBody>
      </p:sp>
      <p:sp>
        <p:nvSpPr>
          <p:cNvPr id="568" name="Google Shape;568;p30"/>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i="1" lang="en-GB">
                <a:latin typeface="Roboto"/>
                <a:ea typeface="Roboto"/>
                <a:cs typeface="Roboto"/>
                <a:sym typeface="Roboto"/>
              </a:rPr>
              <a:t>What are the most recent trends?</a:t>
            </a:r>
            <a:endParaRPr b="0" i="1" sz="1400" u="none" cap="none" strike="noStrike">
              <a:solidFill>
                <a:srgbClr val="000000"/>
              </a:solidFill>
              <a:latin typeface="Roboto"/>
              <a:ea typeface="Roboto"/>
              <a:cs typeface="Roboto"/>
              <a:sym typeface="Roboto"/>
            </a:endParaRPr>
          </a:p>
        </p:txBody>
      </p:sp>
      <p:cxnSp>
        <p:nvCxnSpPr>
          <p:cNvPr id="569" name="Google Shape;569;p30"/>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570" name="Google Shape;570;p30"/>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0"/>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0"/>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0"/>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574" name="Google Shape;574;p30"/>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2021</a:t>
            </a:r>
            <a:endParaRPr b="0" i="0" sz="1400" u="none" cap="none" strike="noStrike">
              <a:solidFill>
                <a:srgbClr val="000000"/>
              </a:solidFill>
              <a:latin typeface="Roboto"/>
              <a:ea typeface="Roboto"/>
              <a:cs typeface="Roboto"/>
              <a:sym typeface="Roboto"/>
            </a:endParaRPr>
          </a:p>
        </p:txBody>
      </p:sp>
      <p:sp>
        <p:nvSpPr>
          <p:cNvPr id="575" name="Google Shape;575;p30"/>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a:t>
            </a:r>
            <a:r>
              <a:rPr lang="en-GB">
                <a:latin typeface="Roboto"/>
                <a:ea typeface="Roboto"/>
                <a:cs typeface="Roboto"/>
                <a:sym typeface="Roboto"/>
              </a:rPr>
              <a:t>023</a:t>
            </a:r>
            <a:endParaRPr b="0" i="0" sz="1400" u="none" cap="none" strike="noStrike">
              <a:solidFill>
                <a:srgbClr val="000000"/>
              </a:solidFill>
              <a:latin typeface="Roboto"/>
              <a:ea typeface="Roboto"/>
              <a:cs typeface="Roboto"/>
              <a:sym typeface="Roboto"/>
            </a:endParaRPr>
          </a:p>
        </p:txBody>
      </p:sp>
      <p:sp>
        <p:nvSpPr>
          <p:cNvPr id="576" name="Google Shape;576;p30"/>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0"/>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2024</a:t>
            </a:r>
            <a:endParaRPr b="0" i="0" sz="1400" u="none" cap="none" strike="noStrike">
              <a:solidFill>
                <a:srgbClr val="000000"/>
              </a:solidFill>
              <a:latin typeface="Roboto"/>
              <a:ea typeface="Roboto"/>
              <a:cs typeface="Roboto"/>
              <a:sym typeface="Roboto"/>
            </a:endParaRPr>
          </a:p>
        </p:txBody>
      </p:sp>
      <p:sp>
        <p:nvSpPr>
          <p:cNvPr id="578" name="Google Shape;578;p30"/>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0"/>
          <p:cNvSpPr txBox="1"/>
          <p:nvPr/>
        </p:nvSpPr>
        <p:spPr>
          <a:xfrm>
            <a:off x="1244775" y="2228075"/>
            <a:ext cx="192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Self-supervised Learning</a:t>
            </a:r>
            <a:endParaRPr b="0" i="0" sz="1200" u="none" cap="none" strike="noStrike">
              <a:solidFill>
                <a:srgbClr val="000000"/>
              </a:solidFill>
              <a:latin typeface="Roboto"/>
              <a:ea typeface="Roboto"/>
              <a:cs typeface="Roboto"/>
              <a:sym typeface="Roboto"/>
            </a:endParaRPr>
          </a:p>
        </p:txBody>
      </p:sp>
      <p:sp>
        <p:nvSpPr>
          <p:cNvPr id="580" name="Google Shape;580;p30"/>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0"/>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Massive Multilingual ASR</a:t>
            </a:r>
            <a:endParaRPr b="0" i="0" sz="1200" u="none" cap="none" strike="noStrike">
              <a:solidFill>
                <a:srgbClr val="000000"/>
              </a:solidFill>
              <a:latin typeface="Roboto"/>
              <a:ea typeface="Roboto"/>
              <a:cs typeface="Roboto"/>
              <a:sym typeface="Roboto"/>
            </a:endParaRPr>
          </a:p>
        </p:txBody>
      </p:sp>
      <p:sp>
        <p:nvSpPr>
          <p:cNvPr id="582" name="Google Shape;582;p30"/>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0"/>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Multitask Learning</a:t>
            </a:r>
            <a:endParaRPr b="0" i="0" sz="1200" u="none" cap="none" strike="noStrike">
              <a:solidFill>
                <a:srgbClr val="000000"/>
              </a:solidFill>
              <a:latin typeface="Roboto"/>
              <a:ea typeface="Roboto"/>
              <a:cs typeface="Roboto"/>
              <a:sym typeface="Roboto"/>
            </a:endParaRPr>
          </a:p>
        </p:txBody>
      </p:sp>
      <p:sp>
        <p:nvSpPr>
          <p:cNvPr id="584" name="Google Shape;584;p30"/>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0"/>
          <p:cNvSpPr txBox="1"/>
          <p:nvPr/>
        </p:nvSpPr>
        <p:spPr>
          <a:xfrm>
            <a:off x="1320975" y="4514075"/>
            <a:ext cx="165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Multimodal Learning</a:t>
            </a:r>
            <a:endParaRPr b="0" i="0" sz="1200" u="none" cap="none" strike="noStrike">
              <a:solidFill>
                <a:srgbClr val="000000"/>
              </a:solidFill>
              <a:latin typeface="Roboto"/>
              <a:ea typeface="Roboto"/>
              <a:cs typeface="Roboto"/>
              <a:sym typeface="Roboto"/>
            </a:endParaRPr>
          </a:p>
        </p:txBody>
      </p:sp>
      <p:sp>
        <p:nvSpPr>
          <p:cNvPr id="586" name="Google Shape;586;p30"/>
          <p:cNvSpPr/>
          <p:nvPr/>
        </p:nvSpPr>
        <p:spPr>
          <a:xfrm>
            <a:off x="1222000" y="3852150"/>
            <a:ext cx="22011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0"/>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0"/>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2019</a:t>
            </a:r>
            <a:endParaRPr b="0" i="0" sz="1400" u="none" cap="none" strike="noStrike">
              <a:solidFill>
                <a:srgbClr val="000000"/>
              </a:solidFill>
              <a:latin typeface="Roboto"/>
              <a:ea typeface="Roboto"/>
              <a:cs typeface="Roboto"/>
              <a:sym typeface="Roboto"/>
            </a:endParaRPr>
          </a:p>
        </p:txBody>
      </p:sp>
      <p:sp>
        <p:nvSpPr>
          <p:cNvPr id="589" name="Google Shape;589;p30"/>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0"/>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591" name="Google Shape;591;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92" name="Google Shape;592;p30"/>
          <p:cNvSpPr txBox="1"/>
          <p:nvPr/>
        </p:nvSpPr>
        <p:spPr>
          <a:xfrm>
            <a:off x="3818200" y="1352775"/>
            <a:ext cx="5182200" cy="64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a:solidFill>
                  <a:srgbClr val="0D0D0D"/>
                </a:solidFill>
                <a:highlight>
                  <a:srgbClr val="FFFFFF"/>
                </a:highlight>
              </a:rPr>
              <a:t>Systems that jointly solve </a:t>
            </a:r>
            <a:r>
              <a:rPr b="1" lang="en-GB">
                <a:solidFill>
                  <a:srgbClr val="0D0D0D"/>
                </a:solidFill>
                <a:highlight>
                  <a:srgbClr val="FFFFFF"/>
                </a:highlight>
              </a:rPr>
              <a:t>multiple speech-processing tasks</a:t>
            </a:r>
            <a:r>
              <a:rPr lang="en-GB">
                <a:solidFill>
                  <a:srgbClr val="0D0D0D"/>
                </a:solidFill>
                <a:highlight>
                  <a:srgbClr val="FFFFFF"/>
                </a:highlight>
              </a:rPr>
              <a:t> as quickly emerging. </a:t>
            </a:r>
            <a:endParaRPr sz="1600"/>
          </a:p>
        </p:txBody>
      </p:sp>
      <p:sp>
        <p:nvSpPr>
          <p:cNvPr id="593" name="Google Shape;593;p30"/>
          <p:cNvSpPr/>
          <p:nvPr/>
        </p:nvSpPr>
        <p:spPr>
          <a:xfrm>
            <a:off x="5817875" y="2586025"/>
            <a:ext cx="1028700" cy="676200"/>
          </a:xfrm>
          <a:prstGeom prst="roundRect">
            <a:avLst>
              <a:gd fmla="val 16667" name="adj"/>
            </a:avLst>
          </a:prstGeom>
          <a:solidFill>
            <a:srgbClr val="00E0FF">
              <a:alpha val="5100"/>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GB"/>
              <a:t>DNN</a:t>
            </a:r>
            <a:endParaRPr b="0" i="0" sz="1400" u="none" cap="none" strike="noStrike">
              <a:solidFill>
                <a:srgbClr val="000000"/>
              </a:solidFill>
              <a:latin typeface="Arial"/>
              <a:ea typeface="Arial"/>
              <a:cs typeface="Arial"/>
              <a:sym typeface="Arial"/>
            </a:endParaRPr>
          </a:p>
        </p:txBody>
      </p:sp>
      <p:sp>
        <p:nvSpPr>
          <p:cNvPr id="594" name="Google Shape;594;p30"/>
          <p:cNvSpPr/>
          <p:nvPr/>
        </p:nvSpPr>
        <p:spPr>
          <a:xfrm>
            <a:off x="5381888" y="2781175"/>
            <a:ext cx="314400" cy="285900"/>
          </a:xfrm>
          <a:prstGeom prst="rightArrow">
            <a:avLst>
              <a:gd fmla="val 50000" name="adj1"/>
              <a:gd fmla="val 50000" name="adj2"/>
            </a:avLst>
          </a:prstGeom>
          <a:solidFill>
            <a:srgbClr val="00B05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0"/>
          <p:cNvSpPr/>
          <p:nvPr/>
        </p:nvSpPr>
        <p:spPr>
          <a:xfrm>
            <a:off x="7148225" y="2377500"/>
            <a:ext cx="129000" cy="3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6" name="Google Shape;596;p30"/>
          <p:cNvCxnSpPr>
            <a:stCxn id="595" idx="3"/>
          </p:cNvCxnSpPr>
          <p:nvPr/>
        </p:nvCxnSpPr>
        <p:spPr>
          <a:xfrm>
            <a:off x="7277225" y="2534100"/>
            <a:ext cx="196200" cy="3000"/>
          </a:xfrm>
          <a:prstGeom prst="straightConnector1">
            <a:avLst/>
          </a:prstGeom>
          <a:noFill/>
          <a:ln cap="flat" cmpd="sng" w="9525">
            <a:solidFill>
              <a:schemeClr val="dk2"/>
            </a:solidFill>
            <a:prstDash val="solid"/>
            <a:round/>
            <a:headEnd len="sm" w="sm" type="none"/>
            <a:tailEnd len="med" w="med" type="triangle"/>
          </a:ln>
        </p:spPr>
      </p:cxnSp>
      <p:sp>
        <p:nvSpPr>
          <p:cNvPr id="597" name="Google Shape;597;p30"/>
          <p:cNvSpPr/>
          <p:nvPr/>
        </p:nvSpPr>
        <p:spPr>
          <a:xfrm>
            <a:off x="7148225" y="2834700"/>
            <a:ext cx="129000" cy="3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0"/>
          <p:cNvSpPr/>
          <p:nvPr/>
        </p:nvSpPr>
        <p:spPr>
          <a:xfrm>
            <a:off x="7148225" y="3444300"/>
            <a:ext cx="129000" cy="3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0"/>
          <p:cNvSpPr txBox="1"/>
          <p:nvPr/>
        </p:nvSpPr>
        <p:spPr>
          <a:xfrm>
            <a:off x="7059325" y="3058825"/>
            <a:ext cx="3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600" name="Google Shape;600;p30"/>
          <p:cNvCxnSpPr/>
          <p:nvPr/>
        </p:nvCxnSpPr>
        <p:spPr>
          <a:xfrm>
            <a:off x="7277225" y="2991300"/>
            <a:ext cx="196200" cy="3000"/>
          </a:xfrm>
          <a:prstGeom prst="straightConnector1">
            <a:avLst/>
          </a:prstGeom>
          <a:noFill/>
          <a:ln cap="flat" cmpd="sng" w="9525">
            <a:solidFill>
              <a:schemeClr val="dk2"/>
            </a:solidFill>
            <a:prstDash val="solid"/>
            <a:round/>
            <a:headEnd len="sm" w="sm" type="none"/>
            <a:tailEnd len="med" w="med" type="triangle"/>
          </a:ln>
        </p:spPr>
      </p:cxnSp>
      <p:cxnSp>
        <p:nvCxnSpPr>
          <p:cNvPr id="601" name="Google Shape;601;p30"/>
          <p:cNvCxnSpPr/>
          <p:nvPr/>
        </p:nvCxnSpPr>
        <p:spPr>
          <a:xfrm>
            <a:off x="7277225" y="3600900"/>
            <a:ext cx="196200" cy="3000"/>
          </a:xfrm>
          <a:prstGeom prst="straightConnector1">
            <a:avLst/>
          </a:prstGeom>
          <a:noFill/>
          <a:ln cap="flat" cmpd="sng" w="9525">
            <a:solidFill>
              <a:schemeClr val="dk2"/>
            </a:solidFill>
            <a:prstDash val="solid"/>
            <a:round/>
            <a:headEnd len="sm" w="sm" type="none"/>
            <a:tailEnd len="med" w="med" type="triangle"/>
          </a:ln>
        </p:spPr>
      </p:cxnSp>
      <p:sp>
        <p:nvSpPr>
          <p:cNvPr id="602" name="Google Shape;602;p30"/>
          <p:cNvSpPr txBox="1"/>
          <p:nvPr/>
        </p:nvSpPr>
        <p:spPr>
          <a:xfrm>
            <a:off x="7510225" y="2350950"/>
            <a:ext cx="100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ASR</a:t>
            </a:r>
            <a:endParaRPr b="0" i="0" sz="1200" u="none" cap="none" strike="noStrike">
              <a:solidFill>
                <a:srgbClr val="000000"/>
              </a:solidFill>
              <a:latin typeface="Roboto"/>
              <a:ea typeface="Roboto"/>
              <a:cs typeface="Roboto"/>
              <a:sym typeface="Roboto"/>
            </a:endParaRPr>
          </a:p>
        </p:txBody>
      </p:sp>
      <p:sp>
        <p:nvSpPr>
          <p:cNvPr id="603" name="Google Shape;603;p30"/>
          <p:cNvSpPr txBox="1"/>
          <p:nvPr/>
        </p:nvSpPr>
        <p:spPr>
          <a:xfrm>
            <a:off x="7510225" y="2808150"/>
            <a:ext cx="165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Speech Translation</a:t>
            </a:r>
            <a:endParaRPr b="0" i="0" sz="1200" u="none" cap="none" strike="noStrike">
              <a:solidFill>
                <a:srgbClr val="000000"/>
              </a:solidFill>
              <a:latin typeface="Roboto"/>
              <a:ea typeface="Roboto"/>
              <a:cs typeface="Roboto"/>
              <a:sym typeface="Roboto"/>
            </a:endParaRPr>
          </a:p>
        </p:txBody>
      </p:sp>
      <p:sp>
        <p:nvSpPr>
          <p:cNvPr id="604" name="Google Shape;604;p30"/>
          <p:cNvSpPr txBox="1"/>
          <p:nvPr/>
        </p:nvSpPr>
        <p:spPr>
          <a:xfrm>
            <a:off x="7510225" y="3416250"/>
            <a:ext cx="149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Voice Activity Detection</a:t>
            </a:r>
            <a:endParaRPr b="0" i="0" sz="1200" u="none" cap="none" strike="noStrike">
              <a:solidFill>
                <a:srgbClr val="000000"/>
              </a:solidFill>
              <a:latin typeface="Roboto"/>
              <a:ea typeface="Roboto"/>
              <a:cs typeface="Roboto"/>
              <a:sym typeface="Roboto"/>
            </a:endParaRPr>
          </a:p>
        </p:txBody>
      </p:sp>
      <p:cxnSp>
        <p:nvCxnSpPr>
          <p:cNvPr id="605" name="Google Shape;605;p30"/>
          <p:cNvCxnSpPr>
            <a:stCxn id="606" idx="3"/>
            <a:endCxn id="595" idx="1"/>
          </p:cNvCxnSpPr>
          <p:nvPr/>
        </p:nvCxnSpPr>
        <p:spPr>
          <a:xfrm flipH="1" rot="10800000">
            <a:off x="6872225" y="2534100"/>
            <a:ext cx="276000" cy="348600"/>
          </a:xfrm>
          <a:prstGeom prst="straightConnector1">
            <a:avLst/>
          </a:prstGeom>
          <a:noFill/>
          <a:ln cap="flat" cmpd="sng" w="9525">
            <a:solidFill>
              <a:schemeClr val="dk2"/>
            </a:solidFill>
            <a:prstDash val="solid"/>
            <a:round/>
            <a:headEnd len="sm" w="sm" type="none"/>
            <a:tailEnd len="med" w="med" type="triangle"/>
          </a:ln>
        </p:spPr>
      </p:cxnSp>
      <p:cxnSp>
        <p:nvCxnSpPr>
          <p:cNvPr id="607" name="Google Shape;607;p30"/>
          <p:cNvCxnSpPr>
            <a:endCxn id="597" idx="1"/>
          </p:cNvCxnSpPr>
          <p:nvPr/>
        </p:nvCxnSpPr>
        <p:spPr>
          <a:xfrm>
            <a:off x="6872225" y="2882700"/>
            <a:ext cx="276000" cy="108600"/>
          </a:xfrm>
          <a:prstGeom prst="straightConnector1">
            <a:avLst/>
          </a:prstGeom>
          <a:noFill/>
          <a:ln cap="flat" cmpd="sng" w="9525">
            <a:solidFill>
              <a:schemeClr val="dk2"/>
            </a:solidFill>
            <a:prstDash val="solid"/>
            <a:round/>
            <a:headEnd len="sm" w="sm" type="none"/>
            <a:tailEnd len="med" w="med" type="triangle"/>
          </a:ln>
        </p:spPr>
      </p:cxnSp>
      <p:cxnSp>
        <p:nvCxnSpPr>
          <p:cNvPr id="608" name="Google Shape;608;p30"/>
          <p:cNvCxnSpPr>
            <a:stCxn id="606" idx="3"/>
            <a:endCxn id="598" idx="1"/>
          </p:cNvCxnSpPr>
          <p:nvPr/>
        </p:nvCxnSpPr>
        <p:spPr>
          <a:xfrm>
            <a:off x="6872225" y="2882700"/>
            <a:ext cx="276000" cy="718200"/>
          </a:xfrm>
          <a:prstGeom prst="straightConnector1">
            <a:avLst/>
          </a:prstGeom>
          <a:noFill/>
          <a:ln cap="flat" cmpd="sng" w="9525">
            <a:solidFill>
              <a:schemeClr val="dk2"/>
            </a:solidFill>
            <a:prstDash val="solid"/>
            <a:round/>
            <a:headEnd len="sm" w="sm" type="none"/>
            <a:tailEnd len="med" w="med" type="triangle"/>
          </a:ln>
        </p:spPr>
      </p:cxnSp>
      <p:pic>
        <p:nvPicPr>
          <p:cNvPr id="609" name="Google Shape;609;p30"/>
          <p:cNvPicPr preferRelativeResize="0"/>
          <p:nvPr/>
        </p:nvPicPr>
        <p:blipFill rotWithShape="1">
          <a:blip r:embed="rId3">
            <a:alphaModFix/>
          </a:blip>
          <a:srcRect b="0" l="0" r="0" t="0"/>
          <a:stretch/>
        </p:blipFill>
        <p:spPr>
          <a:xfrm>
            <a:off x="4217513" y="2635648"/>
            <a:ext cx="1110740" cy="602700"/>
          </a:xfrm>
          <a:prstGeom prst="rect">
            <a:avLst/>
          </a:prstGeom>
          <a:noFill/>
          <a:ln>
            <a:noFill/>
          </a:ln>
        </p:spPr>
      </p:pic>
      <p:sp>
        <p:nvSpPr>
          <p:cNvPr id="610" name="Google Shape;610;p30"/>
          <p:cNvSpPr txBox="1"/>
          <p:nvPr/>
        </p:nvSpPr>
        <p:spPr>
          <a:xfrm>
            <a:off x="3890050" y="4114025"/>
            <a:ext cx="5182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solidFill>
                  <a:srgbClr val="0D0D0D"/>
                </a:solidFill>
                <a:highlight>
                  <a:srgbClr val="FFFFFF"/>
                </a:highlight>
              </a:rPr>
              <a:t>A notable example is </a:t>
            </a:r>
            <a:r>
              <a:rPr b="1" lang="en-GB" u="sng">
                <a:solidFill>
                  <a:schemeClr val="hlink"/>
                </a:solidFill>
                <a:highlight>
                  <a:srgbClr val="FFFFFF"/>
                </a:highlight>
                <a:hlinkClick r:id="rId4"/>
              </a:rPr>
              <a:t>Whisper</a:t>
            </a:r>
            <a:r>
              <a:rPr lang="en-GB">
                <a:solidFill>
                  <a:srgbClr val="0D0D0D"/>
                </a:solidFill>
                <a:highlight>
                  <a:srgbClr val="FFFFFF"/>
                </a:highlight>
              </a:rPr>
              <a:t>, developed by OpenAI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14" name="Shape 614"/>
        <p:cNvGrpSpPr/>
        <p:nvPr/>
      </p:nvGrpSpPr>
      <p:grpSpPr>
        <a:xfrm>
          <a:off x="0" y="0"/>
          <a:ext cx="0" cy="0"/>
          <a:chOff x="0" y="0"/>
          <a:chExt cx="0" cy="0"/>
        </a:xfrm>
      </p:grpSpPr>
      <p:sp>
        <p:nvSpPr>
          <p:cNvPr id="615" name="Google Shape;615;p31"/>
          <p:cNvSpPr/>
          <p:nvPr/>
        </p:nvSpPr>
        <p:spPr>
          <a:xfrm>
            <a:off x="354275" y="1427375"/>
            <a:ext cx="3319800" cy="3680400"/>
          </a:xfrm>
          <a:prstGeom prst="rect">
            <a:avLst/>
          </a:prstGeom>
          <a:solidFill>
            <a:srgbClr val="00E0FF">
              <a:alpha val="51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Recent Trends</a:t>
            </a:r>
            <a:endParaRPr sz="2600"/>
          </a:p>
        </p:txBody>
      </p:sp>
      <p:sp>
        <p:nvSpPr>
          <p:cNvPr id="617" name="Google Shape;617;p31"/>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i="1" lang="en-GB">
                <a:latin typeface="Roboto"/>
                <a:ea typeface="Roboto"/>
                <a:cs typeface="Roboto"/>
                <a:sym typeface="Roboto"/>
              </a:rPr>
              <a:t>What are the most recent trends?</a:t>
            </a:r>
            <a:endParaRPr b="0" i="1" sz="1400" u="none" cap="none" strike="noStrike">
              <a:solidFill>
                <a:srgbClr val="000000"/>
              </a:solidFill>
              <a:latin typeface="Roboto"/>
              <a:ea typeface="Roboto"/>
              <a:cs typeface="Roboto"/>
              <a:sym typeface="Roboto"/>
            </a:endParaRPr>
          </a:p>
        </p:txBody>
      </p:sp>
      <p:cxnSp>
        <p:nvCxnSpPr>
          <p:cNvPr id="618" name="Google Shape;618;p31"/>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619" name="Google Shape;619;p31"/>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1"/>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1"/>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1"/>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623" name="Google Shape;623;p31"/>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2021</a:t>
            </a:r>
            <a:endParaRPr b="0" i="0" sz="1400" u="none" cap="none" strike="noStrike">
              <a:solidFill>
                <a:srgbClr val="000000"/>
              </a:solidFill>
              <a:latin typeface="Roboto"/>
              <a:ea typeface="Roboto"/>
              <a:cs typeface="Roboto"/>
              <a:sym typeface="Roboto"/>
            </a:endParaRPr>
          </a:p>
        </p:txBody>
      </p:sp>
      <p:sp>
        <p:nvSpPr>
          <p:cNvPr id="624" name="Google Shape;624;p31"/>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a:t>
            </a:r>
            <a:r>
              <a:rPr lang="en-GB">
                <a:latin typeface="Roboto"/>
                <a:ea typeface="Roboto"/>
                <a:cs typeface="Roboto"/>
                <a:sym typeface="Roboto"/>
              </a:rPr>
              <a:t>023</a:t>
            </a:r>
            <a:endParaRPr b="0" i="0" sz="1400" u="none" cap="none" strike="noStrike">
              <a:solidFill>
                <a:srgbClr val="000000"/>
              </a:solidFill>
              <a:latin typeface="Roboto"/>
              <a:ea typeface="Roboto"/>
              <a:cs typeface="Roboto"/>
              <a:sym typeface="Roboto"/>
            </a:endParaRPr>
          </a:p>
        </p:txBody>
      </p:sp>
      <p:sp>
        <p:nvSpPr>
          <p:cNvPr id="625" name="Google Shape;625;p31"/>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1"/>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2024</a:t>
            </a:r>
            <a:endParaRPr b="0" i="0" sz="1400" u="none" cap="none" strike="noStrike">
              <a:solidFill>
                <a:srgbClr val="000000"/>
              </a:solidFill>
              <a:latin typeface="Roboto"/>
              <a:ea typeface="Roboto"/>
              <a:cs typeface="Roboto"/>
              <a:sym typeface="Roboto"/>
            </a:endParaRPr>
          </a:p>
        </p:txBody>
      </p:sp>
      <p:sp>
        <p:nvSpPr>
          <p:cNvPr id="627" name="Google Shape;627;p31"/>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1"/>
          <p:cNvSpPr txBox="1"/>
          <p:nvPr/>
        </p:nvSpPr>
        <p:spPr>
          <a:xfrm>
            <a:off x="1244775" y="2228075"/>
            <a:ext cx="192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Self-supervised Learning</a:t>
            </a:r>
            <a:endParaRPr b="0" i="0" sz="1200" u="none" cap="none" strike="noStrike">
              <a:solidFill>
                <a:srgbClr val="000000"/>
              </a:solidFill>
              <a:latin typeface="Roboto"/>
              <a:ea typeface="Roboto"/>
              <a:cs typeface="Roboto"/>
              <a:sym typeface="Roboto"/>
            </a:endParaRPr>
          </a:p>
        </p:txBody>
      </p:sp>
      <p:sp>
        <p:nvSpPr>
          <p:cNvPr id="629" name="Google Shape;629;p31"/>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1"/>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Massive Multilingual ASR</a:t>
            </a:r>
            <a:endParaRPr b="0" i="0" sz="1200" u="none" cap="none" strike="noStrike">
              <a:solidFill>
                <a:srgbClr val="000000"/>
              </a:solidFill>
              <a:latin typeface="Roboto"/>
              <a:ea typeface="Roboto"/>
              <a:cs typeface="Roboto"/>
              <a:sym typeface="Roboto"/>
            </a:endParaRPr>
          </a:p>
        </p:txBody>
      </p:sp>
      <p:sp>
        <p:nvSpPr>
          <p:cNvPr id="631" name="Google Shape;631;p31"/>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1"/>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Multitask Learning</a:t>
            </a:r>
            <a:endParaRPr b="0" i="0" sz="1200" u="none" cap="none" strike="noStrike">
              <a:solidFill>
                <a:srgbClr val="000000"/>
              </a:solidFill>
              <a:latin typeface="Roboto"/>
              <a:ea typeface="Roboto"/>
              <a:cs typeface="Roboto"/>
              <a:sym typeface="Roboto"/>
            </a:endParaRPr>
          </a:p>
        </p:txBody>
      </p:sp>
      <p:sp>
        <p:nvSpPr>
          <p:cNvPr id="633" name="Google Shape;633;p31"/>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1"/>
          <p:cNvSpPr txBox="1"/>
          <p:nvPr/>
        </p:nvSpPr>
        <p:spPr>
          <a:xfrm>
            <a:off x="1320975" y="4514075"/>
            <a:ext cx="165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Multimodal Learning</a:t>
            </a:r>
            <a:endParaRPr b="0" i="0" sz="1200" u="none" cap="none" strike="noStrike">
              <a:solidFill>
                <a:srgbClr val="000000"/>
              </a:solidFill>
              <a:latin typeface="Roboto"/>
              <a:ea typeface="Roboto"/>
              <a:cs typeface="Roboto"/>
              <a:sym typeface="Roboto"/>
            </a:endParaRPr>
          </a:p>
        </p:txBody>
      </p:sp>
      <p:sp>
        <p:nvSpPr>
          <p:cNvPr id="635" name="Google Shape;635;p31"/>
          <p:cNvSpPr/>
          <p:nvPr/>
        </p:nvSpPr>
        <p:spPr>
          <a:xfrm>
            <a:off x="1222000" y="4537950"/>
            <a:ext cx="22011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1"/>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1"/>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GB">
                <a:latin typeface="Roboto"/>
                <a:ea typeface="Roboto"/>
                <a:cs typeface="Roboto"/>
                <a:sym typeface="Roboto"/>
              </a:rPr>
              <a:t>2019</a:t>
            </a:r>
            <a:endParaRPr b="0" i="0" sz="1400" u="none" cap="none" strike="noStrike">
              <a:solidFill>
                <a:srgbClr val="000000"/>
              </a:solidFill>
              <a:latin typeface="Roboto"/>
              <a:ea typeface="Roboto"/>
              <a:cs typeface="Roboto"/>
              <a:sym typeface="Roboto"/>
            </a:endParaRPr>
          </a:p>
        </p:txBody>
      </p:sp>
      <p:sp>
        <p:nvSpPr>
          <p:cNvPr id="638" name="Google Shape;638;p31"/>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1"/>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640" name="Google Shape;640;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641" name="Google Shape;641;p31"/>
          <p:cNvSpPr txBox="1"/>
          <p:nvPr/>
        </p:nvSpPr>
        <p:spPr>
          <a:xfrm>
            <a:off x="3862075" y="1258888"/>
            <a:ext cx="4867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The ongoing trend is to build intelligent machines (e.g., Large Language Models) that integrate </a:t>
            </a:r>
            <a:r>
              <a:rPr b="1" lang="en-GB"/>
              <a:t>different modalities</a:t>
            </a:r>
            <a:r>
              <a:rPr lang="en-GB"/>
              <a:t> (e.g., Text, Audio, Video).</a:t>
            </a:r>
            <a:endParaRPr/>
          </a:p>
        </p:txBody>
      </p:sp>
      <p:sp>
        <p:nvSpPr>
          <p:cNvPr id="642" name="Google Shape;642;p31"/>
          <p:cNvSpPr txBox="1"/>
          <p:nvPr/>
        </p:nvSpPr>
        <p:spPr>
          <a:xfrm>
            <a:off x="3818200" y="2215063"/>
            <a:ext cx="4955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The </a:t>
            </a:r>
            <a:r>
              <a:rPr b="1" lang="en-GB"/>
              <a:t>discrete audio representations</a:t>
            </a:r>
            <a:r>
              <a:rPr lang="en-GB"/>
              <a:t> mentioned in the previous lecture are bridging the gap between audio and NLP.</a:t>
            </a:r>
            <a:endParaRPr/>
          </a:p>
        </p:txBody>
      </p:sp>
      <p:sp>
        <p:nvSpPr>
          <p:cNvPr id="643" name="Google Shape;643;p31"/>
          <p:cNvSpPr txBox="1"/>
          <p:nvPr/>
        </p:nvSpPr>
        <p:spPr>
          <a:xfrm>
            <a:off x="3894025" y="3105325"/>
            <a:ext cx="4803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Examples of multimodal systems are the latest LLM (e.g. Gemini)</a:t>
            </a:r>
            <a:endParaRPr/>
          </a:p>
        </p:txBody>
      </p:sp>
      <p:pic>
        <p:nvPicPr>
          <p:cNvPr id="644" name="Google Shape;644;p31"/>
          <p:cNvPicPr preferRelativeResize="0"/>
          <p:nvPr/>
        </p:nvPicPr>
        <p:blipFill>
          <a:blip r:embed="rId3">
            <a:alphaModFix/>
          </a:blip>
          <a:stretch>
            <a:fillRect/>
          </a:stretch>
        </p:blipFill>
        <p:spPr>
          <a:xfrm>
            <a:off x="4785463" y="3737650"/>
            <a:ext cx="1924800" cy="12114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5" name="Shape 75"/>
        <p:cNvGrpSpPr/>
        <p:nvPr/>
      </p:nvGrpSpPr>
      <p:grpSpPr>
        <a:xfrm>
          <a:off x="0" y="0"/>
          <a:ext cx="0" cy="0"/>
          <a:chOff x="0" y="0"/>
          <a:chExt cx="0" cy="0"/>
        </a:xfrm>
      </p:grpSpPr>
      <p:sp>
        <p:nvSpPr>
          <p:cNvPr id="76" name="Google Shape;76;p1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Summary of the last episode….</a:t>
            </a:r>
            <a:endParaRPr sz="2600"/>
          </a:p>
        </p:txBody>
      </p:sp>
      <p:sp>
        <p:nvSpPr>
          <p:cNvPr id="77" name="Google Shape;77;p14"/>
          <p:cNvSpPr txBox="1"/>
          <p:nvPr/>
        </p:nvSpPr>
        <p:spPr>
          <a:xfrm>
            <a:off x="260250" y="888550"/>
            <a:ext cx="85749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What we have seen </a:t>
            </a:r>
            <a:r>
              <a:rPr b="1" i="0" lang="en-GB" sz="1500" u="none" cap="none" strike="noStrike">
                <a:solidFill>
                  <a:srgbClr val="000000"/>
                </a:solidFill>
                <a:latin typeface="Arial"/>
                <a:ea typeface="Arial"/>
                <a:cs typeface="Arial"/>
                <a:sym typeface="Arial"/>
              </a:rPr>
              <a:t>last time</a:t>
            </a:r>
            <a:r>
              <a:rPr b="0" i="0" lang="en-GB"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Self-Supervised Speech Features</a:t>
            </a:r>
            <a:endParaRPr b="0" i="0" sz="1500" u="none" cap="none" strike="noStrike">
              <a:solidFill>
                <a:srgbClr val="000000"/>
              </a:solidFill>
              <a:latin typeface="Arial"/>
              <a:ea typeface="Arial"/>
              <a:cs typeface="Arial"/>
              <a:sym typeface="Arial"/>
            </a:endParaRPr>
          </a:p>
        </p:txBody>
      </p:sp>
      <p:sp>
        <p:nvSpPr>
          <p:cNvPr id="78" name="Google Shape;78;p14"/>
          <p:cNvSpPr txBox="1"/>
          <p:nvPr/>
        </p:nvSpPr>
        <p:spPr>
          <a:xfrm>
            <a:off x="161550" y="2520900"/>
            <a:ext cx="8772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What we are going to learn </a:t>
            </a:r>
            <a:r>
              <a:rPr b="1" i="0" lang="en-GB" sz="1500" u="none" cap="none" strike="noStrike">
                <a:solidFill>
                  <a:srgbClr val="000000"/>
                </a:solidFill>
                <a:latin typeface="Arial"/>
                <a:ea typeface="Arial"/>
                <a:cs typeface="Arial"/>
                <a:sym typeface="Arial"/>
              </a:rPr>
              <a:t>today</a:t>
            </a:r>
            <a:r>
              <a:rPr b="0" i="0" lang="en-GB"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Automatic Speech Recognition (ASR)</a:t>
            </a:r>
            <a:endParaRPr b="0" i="0" sz="1500" u="none" cap="none" strike="noStrike">
              <a:solidFill>
                <a:srgbClr val="000000"/>
              </a:solidFill>
              <a:latin typeface="Arial"/>
              <a:ea typeface="Arial"/>
              <a:cs typeface="Arial"/>
              <a:sym typeface="Arial"/>
            </a:endParaRPr>
          </a:p>
        </p:txBody>
      </p:sp>
      <p:sp>
        <p:nvSpPr>
          <p:cNvPr id="79" name="Google Shape;79;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8" name="Shape 648"/>
        <p:cNvGrpSpPr/>
        <p:nvPr/>
      </p:nvGrpSpPr>
      <p:grpSpPr>
        <a:xfrm>
          <a:off x="0" y="0"/>
          <a:ext cx="0" cy="0"/>
          <a:chOff x="0" y="0"/>
          <a:chExt cx="0" cy="0"/>
        </a:xfrm>
      </p:grpSpPr>
      <p:sp>
        <p:nvSpPr>
          <p:cNvPr id="649" name="Google Shape;649;p32"/>
          <p:cNvSpPr txBox="1"/>
          <p:nvPr/>
        </p:nvSpPr>
        <p:spPr>
          <a:xfrm>
            <a:off x="1211650" y="1678325"/>
            <a:ext cx="69807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Arial"/>
                <a:ea typeface="Arial"/>
                <a:cs typeface="Arial"/>
                <a:sym typeface="Arial"/>
              </a:rPr>
              <a:t>Overview of a Modern ASR</a:t>
            </a:r>
            <a:endParaRPr b="0" i="0" sz="2600" u="none" cap="none" strike="noStrike">
              <a:solidFill>
                <a:srgbClr val="202124"/>
              </a:solidFill>
              <a:highlight>
                <a:srgbClr val="FFFFFF"/>
              </a:highlight>
              <a:latin typeface="Arial"/>
              <a:ea typeface="Arial"/>
              <a:cs typeface="Arial"/>
              <a:sym typeface="Arial"/>
            </a:endParaRPr>
          </a:p>
        </p:txBody>
      </p:sp>
      <p:sp>
        <p:nvSpPr>
          <p:cNvPr id="650" name="Google Shape;650;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54" name="Shape 654"/>
        <p:cNvGrpSpPr/>
        <p:nvPr/>
      </p:nvGrpSpPr>
      <p:grpSpPr>
        <a:xfrm>
          <a:off x="0" y="0"/>
          <a:ext cx="0" cy="0"/>
          <a:chOff x="0" y="0"/>
          <a:chExt cx="0" cy="0"/>
        </a:xfrm>
      </p:grpSpPr>
      <p:sp>
        <p:nvSpPr>
          <p:cNvPr id="655" name="Google Shape;655;p33"/>
          <p:cNvSpPr/>
          <p:nvPr/>
        </p:nvSpPr>
        <p:spPr>
          <a:xfrm>
            <a:off x="4595200" y="1089075"/>
            <a:ext cx="4472700" cy="3414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Overview of a Modern ASR</a:t>
            </a:r>
            <a:endParaRPr sz="2600"/>
          </a:p>
        </p:txBody>
      </p:sp>
      <p:pic>
        <p:nvPicPr>
          <p:cNvPr id="657" name="Google Shape;657;p33"/>
          <p:cNvPicPr preferRelativeResize="0"/>
          <p:nvPr/>
        </p:nvPicPr>
        <p:blipFill rotWithShape="1">
          <a:blip r:embed="rId3">
            <a:alphaModFix/>
          </a:blip>
          <a:srcRect b="0" l="0" r="0" t="0"/>
          <a:stretch/>
        </p:blipFill>
        <p:spPr>
          <a:xfrm>
            <a:off x="158900" y="816775"/>
            <a:ext cx="4267228" cy="4219651"/>
          </a:xfrm>
          <a:prstGeom prst="rect">
            <a:avLst/>
          </a:prstGeom>
          <a:noFill/>
          <a:ln>
            <a:noFill/>
          </a:ln>
        </p:spPr>
      </p:pic>
      <p:sp>
        <p:nvSpPr>
          <p:cNvPr id="658" name="Google Shape;658;p33"/>
          <p:cNvSpPr/>
          <p:nvPr/>
        </p:nvSpPr>
        <p:spPr>
          <a:xfrm>
            <a:off x="1030000" y="3673000"/>
            <a:ext cx="1522200" cy="7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3"/>
          <p:cNvSpPr txBox="1"/>
          <p:nvPr/>
        </p:nvSpPr>
        <p:spPr>
          <a:xfrm>
            <a:off x="4612325" y="1060150"/>
            <a:ext cx="19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Data Contamination</a:t>
            </a:r>
            <a:endParaRPr b="0" i="0" sz="1400" u="none" cap="none" strike="noStrike">
              <a:solidFill>
                <a:srgbClr val="000000"/>
              </a:solidFill>
              <a:latin typeface="Roboto"/>
              <a:ea typeface="Roboto"/>
              <a:cs typeface="Roboto"/>
              <a:sym typeface="Roboto"/>
            </a:endParaRPr>
          </a:p>
        </p:txBody>
      </p:sp>
      <p:sp>
        <p:nvSpPr>
          <p:cNvPr id="660" name="Google Shape;660;p33"/>
          <p:cNvSpPr txBox="1"/>
          <p:nvPr/>
        </p:nvSpPr>
        <p:spPr>
          <a:xfrm>
            <a:off x="4719000" y="1445450"/>
            <a:ext cx="40311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signal might be contaminated using various techniques such as:</a:t>
            </a:r>
            <a:endParaRPr b="0" i="0" sz="14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1" lang="en-GB" sz="1400" u="none" cap="none" strike="noStrike">
                <a:solidFill>
                  <a:srgbClr val="000000"/>
                </a:solidFill>
                <a:latin typeface="Arial"/>
                <a:ea typeface="Arial"/>
                <a:cs typeface="Arial"/>
                <a:sym typeface="Arial"/>
              </a:rPr>
              <a:t>time/frequency dropout</a:t>
            </a:r>
            <a:endParaRPr b="0" i="1"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1" lang="en-GB" sz="1400" u="none" cap="none" strike="noStrike">
                <a:solidFill>
                  <a:srgbClr val="000000"/>
                </a:solidFill>
                <a:latin typeface="Arial"/>
                <a:ea typeface="Arial"/>
                <a:cs typeface="Arial"/>
                <a:sym typeface="Arial"/>
              </a:rPr>
              <a:t>speed change</a:t>
            </a:r>
            <a:endParaRPr b="0" i="1"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a:t>
            </a:r>
            <a:r>
              <a:rPr b="0" i="1" lang="en-GB" sz="1400" u="none" cap="none" strike="noStrike">
                <a:solidFill>
                  <a:srgbClr val="000000"/>
                </a:solidFill>
                <a:latin typeface="Arial"/>
                <a:ea typeface="Arial"/>
                <a:cs typeface="Arial"/>
                <a:sym typeface="Arial"/>
              </a:rPr>
              <a:t>dding noise and reverberation</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61" name="Google Shape;661;p33"/>
          <p:cNvSpPr txBox="1"/>
          <p:nvPr/>
        </p:nvSpPr>
        <p:spPr>
          <a:xfrm>
            <a:off x="4804100" y="2936850"/>
            <a:ext cx="4073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Contamination is performed at training time only.</a:t>
            </a:r>
            <a:endParaRPr b="0" i="0" sz="1400" u="none" cap="none" strike="noStrike">
              <a:solidFill>
                <a:srgbClr val="000000"/>
              </a:solidFill>
              <a:latin typeface="Arial"/>
              <a:ea typeface="Arial"/>
              <a:cs typeface="Arial"/>
              <a:sym typeface="Arial"/>
            </a:endParaRPr>
          </a:p>
        </p:txBody>
      </p:sp>
      <p:sp>
        <p:nvSpPr>
          <p:cNvPr id="662" name="Google Shape;662;p33"/>
          <p:cNvSpPr txBox="1"/>
          <p:nvPr/>
        </p:nvSpPr>
        <p:spPr>
          <a:xfrm>
            <a:off x="4845375" y="3567575"/>
            <a:ext cx="42225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can be applied </a:t>
            </a:r>
            <a:r>
              <a:rPr b="1" i="0" lang="en-GB" sz="1400" u="none" cap="none" strike="noStrike">
                <a:solidFill>
                  <a:srgbClr val="000000"/>
                </a:solidFill>
                <a:latin typeface="Arial"/>
                <a:ea typeface="Arial"/>
                <a:cs typeface="Arial"/>
                <a:sym typeface="Arial"/>
              </a:rPr>
              <a:t>on-the-fly</a:t>
            </a:r>
            <a:r>
              <a:rPr b="0" i="0" lang="en-GB" sz="1400" u="none" cap="none" strike="noStrike">
                <a:solidFill>
                  <a:srgbClr val="000000"/>
                </a:solidFill>
                <a:latin typeface="Arial"/>
                <a:ea typeface="Arial"/>
                <a:cs typeface="Arial"/>
                <a:sym typeface="Arial"/>
              </a:rPr>
              <a:t>, resulting in each sentence being modified in a unique way at every epoch.</a:t>
            </a:r>
            <a:endParaRPr b="0" i="0" sz="1400" u="none" cap="none" strike="noStrike">
              <a:solidFill>
                <a:srgbClr val="000000"/>
              </a:solidFill>
              <a:latin typeface="Arial"/>
              <a:ea typeface="Arial"/>
              <a:cs typeface="Arial"/>
              <a:sym typeface="Arial"/>
            </a:endParaRPr>
          </a:p>
        </p:txBody>
      </p:sp>
      <p:sp>
        <p:nvSpPr>
          <p:cNvPr id="663" name="Google Shape;663;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67" name="Shape 667"/>
        <p:cNvGrpSpPr/>
        <p:nvPr/>
      </p:nvGrpSpPr>
      <p:grpSpPr>
        <a:xfrm>
          <a:off x="0" y="0"/>
          <a:ext cx="0" cy="0"/>
          <a:chOff x="0" y="0"/>
          <a:chExt cx="0" cy="0"/>
        </a:xfrm>
      </p:grpSpPr>
      <p:sp>
        <p:nvSpPr>
          <p:cNvPr id="668" name="Google Shape;668;p34"/>
          <p:cNvSpPr/>
          <p:nvPr/>
        </p:nvSpPr>
        <p:spPr>
          <a:xfrm>
            <a:off x="356725" y="937675"/>
            <a:ext cx="1336200" cy="27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Overview of a Modern ASR</a:t>
            </a:r>
            <a:endParaRPr sz="2600"/>
          </a:p>
        </p:txBody>
      </p:sp>
      <p:sp>
        <p:nvSpPr>
          <p:cNvPr id="670" name="Google Shape;670;p34"/>
          <p:cNvSpPr txBox="1"/>
          <p:nvPr/>
        </p:nvSpPr>
        <p:spPr>
          <a:xfrm>
            <a:off x="383650" y="869275"/>
            <a:ext cx="189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Adding Noise</a:t>
            </a:r>
            <a:endParaRPr b="1" i="0" sz="1400" u="none" cap="none" strike="noStrike">
              <a:solidFill>
                <a:srgbClr val="000000"/>
              </a:solidFill>
              <a:latin typeface="Roboto"/>
              <a:ea typeface="Roboto"/>
              <a:cs typeface="Roboto"/>
              <a:sym typeface="Roboto"/>
            </a:endParaRPr>
          </a:p>
        </p:txBody>
      </p:sp>
      <p:pic>
        <p:nvPicPr>
          <p:cNvPr id="671" name="Google Shape;671;p34"/>
          <p:cNvPicPr preferRelativeResize="0"/>
          <p:nvPr/>
        </p:nvPicPr>
        <p:blipFill rotWithShape="1">
          <a:blip r:embed="rId3">
            <a:alphaModFix/>
          </a:blip>
          <a:srcRect b="0" l="0" r="0" t="0"/>
          <a:stretch/>
        </p:blipFill>
        <p:spPr>
          <a:xfrm>
            <a:off x="2236850" y="4260200"/>
            <a:ext cx="5311176" cy="697600"/>
          </a:xfrm>
          <a:prstGeom prst="rect">
            <a:avLst/>
          </a:prstGeom>
          <a:noFill/>
          <a:ln>
            <a:noFill/>
          </a:ln>
        </p:spPr>
      </p:pic>
      <p:pic>
        <p:nvPicPr>
          <p:cNvPr id="672" name="Google Shape;672;p34"/>
          <p:cNvPicPr preferRelativeResize="0"/>
          <p:nvPr/>
        </p:nvPicPr>
        <p:blipFill rotWithShape="1">
          <a:blip r:embed="rId4">
            <a:alphaModFix/>
          </a:blip>
          <a:srcRect b="0" l="0" r="0" t="0"/>
          <a:stretch/>
        </p:blipFill>
        <p:spPr>
          <a:xfrm>
            <a:off x="456350" y="2419450"/>
            <a:ext cx="4271974" cy="504775"/>
          </a:xfrm>
          <a:prstGeom prst="rect">
            <a:avLst/>
          </a:prstGeom>
          <a:noFill/>
          <a:ln>
            <a:noFill/>
          </a:ln>
        </p:spPr>
      </p:pic>
      <p:sp>
        <p:nvSpPr>
          <p:cNvPr id="673" name="Google Shape;673;p34"/>
          <p:cNvSpPr/>
          <p:nvPr/>
        </p:nvSpPr>
        <p:spPr>
          <a:xfrm>
            <a:off x="6492650" y="869275"/>
            <a:ext cx="972875" cy="768900"/>
          </a:xfrm>
          <a:prstGeom prst="flowChartMagneticDisk">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Noise Dataset</a:t>
            </a:r>
            <a:endParaRPr b="0" i="0" sz="1400" u="none" cap="none" strike="noStrike">
              <a:solidFill>
                <a:srgbClr val="000000"/>
              </a:solidFill>
              <a:latin typeface="Arial"/>
              <a:ea typeface="Arial"/>
              <a:cs typeface="Arial"/>
              <a:sym typeface="Arial"/>
            </a:endParaRPr>
          </a:p>
        </p:txBody>
      </p:sp>
      <p:sp>
        <p:nvSpPr>
          <p:cNvPr id="674" name="Google Shape;674;p34"/>
          <p:cNvSpPr txBox="1"/>
          <p:nvPr/>
        </p:nvSpPr>
        <p:spPr>
          <a:xfrm>
            <a:off x="456350" y="2065438"/>
            <a:ext cx="168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Clean Sentence</a:t>
            </a:r>
            <a:endParaRPr b="1" i="0" sz="1100" u="none" cap="none" strike="noStrike">
              <a:solidFill>
                <a:srgbClr val="000000"/>
              </a:solidFill>
              <a:latin typeface="Roboto"/>
              <a:ea typeface="Roboto"/>
              <a:cs typeface="Roboto"/>
              <a:sym typeface="Roboto"/>
            </a:endParaRPr>
          </a:p>
        </p:txBody>
      </p:sp>
      <p:pic>
        <p:nvPicPr>
          <p:cNvPr id="675" name="Google Shape;675;p34"/>
          <p:cNvPicPr preferRelativeResize="0"/>
          <p:nvPr/>
        </p:nvPicPr>
        <p:blipFill rotWithShape="1">
          <a:blip r:embed="rId5">
            <a:alphaModFix/>
          </a:blip>
          <a:srcRect b="7" l="0" r="14214" t="14205"/>
          <a:stretch/>
        </p:blipFill>
        <p:spPr>
          <a:xfrm flipH="1" rot="10800000">
            <a:off x="5772638" y="2002559"/>
            <a:ext cx="2526326" cy="255800"/>
          </a:xfrm>
          <a:prstGeom prst="rect">
            <a:avLst/>
          </a:prstGeom>
          <a:noFill/>
          <a:ln>
            <a:noFill/>
          </a:ln>
        </p:spPr>
      </p:pic>
      <p:sp>
        <p:nvSpPr>
          <p:cNvPr id="676" name="Google Shape;676;p34"/>
          <p:cNvSpPr/>
          <p:nvPr/>
        </p:nvSpPr>
        <p:spPr>
          <a:xfrm>
            <a:off x="6891499" y="1748945"/>
            <a:ext cx="175200" cy="2133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4"/>
          <p:cNvSpPr txBox="1"/>
          <p:nvPr/>
        </p:nvSpPr>
        <p:spPr>
          <a:xfrm>
            <a:off x="7167150" y="1655500"/>
            <a:ext cx="103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Sample</a:t>
            </a:r>
            <a:endParaRPr b="0" i="0" sz="1400" u="none" cap="none" strike="noStrike">
              <a:solidFill>
                <a:srgbClr val="000000"/>
              </a:solidFill>
              <a:latin typeface="Roboto"/>
              <a:ea typeface="Roboto"/>
              <a:cs typeface="Roboto"/>
              <a:sym typeface="Roboto"/>
            </a:endParaRPr>
          </a:p>
        </p:txBody>
      </p:sp>
      <p:sp>
        <p:nvSpPr>
          <p:cNvPr id="678" name="Google Shape;678;p34"/>
          <p:cNvSpPr/>
          <p:nvPr/>
        </p:nvSpPr>
        <p:spPr>
          <a:xfrm>
            <a:off x="6239738" y="2583800"/>
            <a:ext cx="1478700" cy="255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4"/>
          <p:cNvSpPr txBox="1"/>
          <p:nvPr/>
        </p:nvSpPr>
        <p:spPr>
          <a:xfrm>
            <a:off x="6239738" y="2511650"/>
            <a:ext cx="147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Sample an SNR</a:t>
            </a:r>
            <a:endParaRPr b="0" i="0" sz="1400" u="none" cap="none" strike="noStrike">
              <a:solidFill>
                <a:srgbClr val="000000"/>
              </a:solidFill>
              <a:latin typeface="Roboto"/>
              <a:ea typeface="Roboto"/>
              <a:cs typeface="Roboto"/>
              <a:sym typeface="Roboto"/>
            </a:endParaRPr>
          </a:p>
        </p:txBody>
      </p:sp>
      <p:pic>
        <p:nvPicPr>
          <p:cNvPr id="680" name="Google Shape;680;p34"/>
          <p:cNvPicPr preferRelativeResize="0"/>
          <p:nvPr/>
        </p:nvPicPr>
        <p:blipFill rotWithShape="1">
          <a:blip r:embed="rId5">
            <a:alphaModFix/>
          </a:blip>
          <a:srcRect b="7" l="0" r="14214" t="14205"/>
          <a:stretch/>
        </p:blipFill>
        <p:spPr>
          <a:xfrm flipH="1" rot="10800000">
            <a:off x="5821425" y="3194898"/>
            <a:ext cx="2526326" cy="125800"/>
          </a:xfrm>
          <a:prstGeom prst="rect">
            <a:avLst/>
          </a:prstGeom>
          <a:noFill/>
          <a:ln>
            <a:noFill/>
          </a:ln>
        </p:spPr>
      </p:pic>
      <p:sp>
        <p:nvSpPr>
          <p:cNvPr id="681" name="Google Shape;681;p34"/>
          <p:cNvSpPr/>
          <p:nvPr/>
        </p:nvSpPr>
        <p:spPr>
          <a:xfrm>
            <a:off x="6891499" y="2318770"/>
            <a:ext cx="175200" cy="2133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4"/>
          <p:cNvSpPr/>
          <p:nvPr/>
        </p:nvSpPr>
        <p:spPr>
          <a:xfrm>
            <a:off x="6891499" y="2928370"/>
            <a:ext cx="175200" cy="2133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4"/>
          <p:cNvSpPr/>
          <p:nvPr/>
        </p:nvSpPr>
        <p:spPr>
          <a:xfrm>
            <a:off x="4759538" y="3674825"/>
            <a:ext cx="265800" cy="275700"/>
          </a:xfrm>
          <a:prstGeom prst="flowChar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84" name="Google Shape;684;p34"/>
          <p:cNvCxnSpPr>
            <a:stCxn id="672" idx="2"/>
            <a:endCxn id="683" idx="1"/>
          </p:cNvCxnSpPr>
          <p:nvPr/>
        </p:nvCxnSpPr>
        <p:spPr>
          <a:xfrm>
            <a:off x="2592337" y="2924225"/>
            <a:ext cx="2206200" cy="791100"/>
          </a:xfrm>
          <a:prstGeom prst="straightConnector1">
            <a:avLst/>
          </a:prstGeom>
          <a:noFill/>
          <a:ln cap="flat" cmpd="sng" w="9525">
            <a:solidFill>
              <a:schemeClr val="accent3"/>
            </a:solidFill>
            <a:prstDash val="solid"/>
            <a:round/>
            <a:headEnd len="sm" w="sm" type="none"/>
            <a:tailEnd len="med" w="med" type="triangle"/>
          </a:ln>
        </p:spPr>
      </p:cxnSp>
      <p:cxnSp>
        <p:nvCxnSpPr>
          <p:cNvPr id="685" name="Google Shape;685;p34"/>
          <p:cNvCxnSpPr>
            <a:stCxn id="680" idx="0"/>
            <a:endCxn id="683" idx="7"/>
          </p:cNvCxnSpPr>
          <p:nvPr/>
        </p:nvCxnSpPr>
        <p:spPr>
          <a:xfrm flipH="1">
            <a:off x="4986388" y="3320698"/>
            <a:ext cx="2098200" cy="394500"/>
          </a:xfrm>
          <a:prstGeom prst="straightConnector1">
            <a:avLst/>
          </a:prstGeom>
          <a:noFill/>
          <a:ln cap="flat" cmpd="sng" w="9525">
            <a:solidFill>
              <a:srgbClr val="FF0000"/>
            </a:solidFill>
            <a:prstDash val="solid"/>
            <a:round/>
            <a:headEnd len="sm" w="sm" type="none"/>
            <a:tailEnd len="med" w="med" type="triangle"/>
          </a:ln>
        </p:spPr>
      </p:cxnSp>
      <p:cxnSp>
        <p:nvCxnSpPr>
          <p:cNvPr id="686" name="Google Shape;686;p34"/>
          <p:cNvCxnSpPr>
            <a:stCxn id="683" idx="4"/>
            <a:endCxn id="671" idx="0"/>
          </p:cNvCxnSpPr>
          <p:nvPr/>
        </p:nvCxnSpPr>
        <p:spPr>
          <a:xfrm>
            <a:off x="4892438" y="3950525"/>
            <a:ext cx="0" cy="309600"/>
          </a:xfrm>
          <a:prstGeom prst="straightConnector1">
            <a:avLst/>
          </a:prstGeom>
          <a:noFill/>
          <a:ln cap="flat" cmpd="sng" w="9525">
            <a:solidFill>
              <a:srgbClr val="FF0000"/>
            </a:solidFill>
            <a:prstDash val="solid"/>
            <a:round/>
            <a:headEnd len="sm" w="sm" type="none"/>
            <a:tailEnd len="med" w="med" type="triangle"/>
          </a:ln>
        </p:spPr>
      </p:cxnSp>
      <p:sp>
        <p:nvSpPr>
          <p:cNvPr id="687" name="Google Shape;687;p34"/>
          <p:cNvSpPr txBox="1"/>
          <p:nvPr/>
        </p:nvSpPr>
        <p:spPr>
          <a:xfrm>
            <a:off x="550550" y="4466563"/>
            <a:ext cx="168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Contaminated Signal</a:t>
            </a:r>
            <a:endParaRPr b="1" i="0" sz="1100" u="none" cap="none" strike="noStrike">
              <a:solidFill>
                <a:srgbClr val="000000"/>
              </a:solidFill>
              <a:latin typeface="Roboto"/>
              <a:ea typeface="Roboto"/>
              <a:cs typeface="Roboto"/>
              <a:sym typeface="Roboto"/>
            </a:endParaRPr>
          </a:p>
        </p:txBody>
      </p:sp>
      <p:sp>
        <p:nvSpPr>
          <p:cNvPr id="688" name="Google Shape;688;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92" name="Shape 692"/>
        <p:cNvGrpSpPr/>
        <p:nvPr/>
      </p:nvGrpSpPr>
      <p:grpSpPr>
        <a:xfrm>
          <a:off x="0" y="0"/>
          <a:ext cx="0" cy="0"/>
          <a:chOff x="0" y="0"/>
          <a:chExt cx="0" cy="0"/>
        </a:xfrm>
      </p:grpSpPr>
      <p:sp>
        <p:nvSpPr>
          <p:cNvPr id="693" name="Google Shape;693;p35"/>
          <p:cNvSpPr/>
          <p:nvPr/>
        </p:nvSpPr>
        <p:spPr>
          <a:xfrm>
            <a:off x="356725" y="937675"/>
            <a:ext cx="1932000" cy="27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Overview of a Modern ASR</a:t>
            </a:r>
            <a:endParaRPr sz="2600"/>
          </a:p>
        </p:txBody>
      </p:sp>
      <p:sp>
        <p:nvSpPr>
          <p:cNvPr id="695" name="Google Shape;695;p35"/>
          <p:cNvSpPr txBox="1"/>
          <p:nvPr/>
        </p:nvSpPr>
        <p:spPr>
          <a:xfrm>
            <a:off x="356725" y="875425"/>
            <a:ext cx="260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Adding Reverberation</a:t>
            </a:r>
            <a:endParaRPr b="1" i="0" sz="1400" u="none" cap="none" strike="noStrike">
              <a:solidFill>
                <a:srgbClr val="000000"/>
              </a:solidFill>
              <a:latin typeface="Roboto"/>
              <a:ea typeface="Roboto"/>
              <a:cs typeface="Roboto"/>
              <a:sym typeface="Roboto"/>
            </a:endParaRPr>
          </a:p>
        </p:txBody>
      </p:sp>
      <p:pic>
        <p:nvPicPr>
          <p:cNvPr id="696" name="Google Shape;696;p35"/>
          <p:cNvPicPr preferRelativeResize="0"/>
          <p:nvPr/>
        </p:nvPicPr>
        <p:blipFill rotWithShape="1">
          <a:blip r:embed="rId3">
            <a:alphaModFix/>
          </a:blip>
          <a:srcRect b="0" l="0" r="0" t="0"/>
          <a:stretch/>
        </p:blipFill>
        <p:spPr>
          <a:xfrm>
            <a:off x="456350" y="2267050"/>
            <a:ext cx="4271974" cy="504775"/>
          </a:xfrm>
          <a:prstGeom prst="rect">
            <a:avLst/>
          </a:prstGeom>
          <a:noFill/>
          <a:ln>
            <a:noFill/>
          </a:ln>
        </p:spPr>
      </p:pic>
      <p:sp>
        <p:nvSpPr>
          <p:cNvPr id="697" name="Google Shape;697;p35"/>
          <p:cNvSpPr/>
          <p:nvPr/>
        </p:nvSpPr>
        <p:spPr>
          <a:xfrm>
            <a:off x="6492650" y="869275"/>
            <a:ext cx="972875" cy="768900"/>
          </a:xfrm>
          <a:prstGeom prst="flowChartMagneticDisk">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IR Dataset</a:t>
            </a:r>
            <a:endParaRPr b="0" i="0" sz="1400" u="none" cap="none" strike="noStrike">
              <a:solidFill>
                <a:srgbClr val="000000"/>
              </a:solidFill>
              <a:latin typeface="Arial"/>
              <a:ea typeface="Arial"/>
              <a:cs typeface="Arial"/>
              <a:sym typeface="Arial"/>
            </a:endParaRPr>
          </a:p>
        </p:txBody>
      </p:sp>
      <p:sp>
        <p:nvSpPr>
          <p:cNvPr id="698" name="Google Shape;698;p35"/>
          <p:cNvSpPr txBox="1"/>
          <p:nvPr/>
        </p:nvSpPr>
        <p:spPr>
          <a:xfrm>
            <a:off x="456350" y="1913038"/>
            <a:ext cx="168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Clean Sentence</a:t>
            </a:r>
            <a:endParaRPr b="1" i="0" sz="1100" u="none" cap="none" strike="noStrike">
              <a:solidFill>
                <a:srgbClr val="000000"/>
              </a:solidFill>
              <a:latin typeface="Roboto"/>
              <a:ea typeface="Roboto"/>
              <a:cs typeface="Roboto"/>
              <a:sym typeface="Roboto"/>
            </a:endParaRPr>
          </a:p>
        </p:txBody>
      </p:sp>
      <p:sp>
        <p:nvSpPr>
          <p:cNvPr id="699" name="Google Shape;699;p35"/>
          <p:cNvSpPr/>
          <p:nvPr/>
        </p:nvSpPr>
        <p:spPr>
          <a:xfrm>
            <a:off x="6891499" y="1748945"/>
            <a:ext cx="175200" cy="2133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5"/>
          <p:cNvSpPr txBox="1"/>
          <p:nvPr/>
        </p:nvSpPr>
        <p:spPr>
          <a:xfrm>
            <a:off x="7167150" y="1655500"/>
            <a:ext cx="103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Sample</a:t>
            </a:r>
            <a:endParaRPr b="0" i="0" sz="1400" u="none" cap="none" strike="noStrike">
              <a:solidFill>
                <a:srgbClr val="000000"/>
              </a:solidFill>
              <a:latin typeface="Roboto"/>
              <a:ea typeface="Roboto"/>
              <a:cs typeface="Roboto"/>
              <a:sym typeface="Roboto"/>
            </a:endParaRPr>
          </a:p>
        </p:txBody>
      </p:sp>
      <p:cxnSp>
        <p:nvCxnSpPr>
          <p:cNvPr id="701" name="Google Shape;701;p35"/>
          <p:cNvCxnSpPr/>
          <p:nvPr/>
        </p:nvCxnSpPr>
        <p:spPr>
          <a:xfrm>
            <a:off x="4892438" y="3493325"/>
            <a:ext cx="0" cy="309600"/>
          </a:xfrm>
          <a:prstGeom prst="straightConnector1">
            <a:avLst/>
          </a:prstGeom>
          <a:noFill/>
          <a:ln cap="flat" cmpd="sng" w="9525">
            <a:solidFill>
              <a:srgbClr val="FF0000"/>
            </a:solidFill>
            <a:prstDash val="solid"/>
            <a:round/>
            <a:headEnd len="sm" w="sm" type="none"/>
            <a:tailEnd len="med" w="med" type="triangle"/>
          </a:ln>
        </p:spPr>
      </p:cxnSp>
      <p:sp>
        <p:nvSpPr>
          <p:cNvPr id="702" name="Google Shape;702;p35"/>
          <p:cNvSpPr txBox="1"/>
          <p:nvPr/>
        </p:nvSpPr>
        <p:spPr>
          <a:xfrm>
            <a:off x="407875" y="4012538"/>
            <a:ext cx="168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Contaminated Signal</a:t>
            </a:r>
            <a:endParaRPr b="1" i="0" sz="1100" u="none" cap="none" strike="noStrike">
              <a:solidFill>
                <a:srgbClr val="000000"/>
              </a:solidFill>
              <a:latin typeface="Roboto"/>
              <a:ea typeface="Roboto"/>
              <a:cs typeface="Roboto"/>
              <a:sym typeface="Roboto"/>
            </a:endParaRPr>
          </a:p>
        </p:txBody>
      </p:sp>
      <p:pic>
        <p:nvPicPr>
          <p:cNvPr id="703" name="Google Shape;703;p35"/>
          <p:cNvPicPr preferRelativeResize="0"/>
          <p:nvPr/>
        </p:nvPicPr>
        <p:blipFill rotWithShape="1">
          <a:blip r:embed="rId4">
            <a:alphaModFix/>
          </a:blip>
          <a:srcRect b="0" l="0" r="0" t="0"/>
          <a:stretch/>
        </p:blipFill>
        <p:spPr>
          <a:xfrm>
            <a:off x="6381675" y="2027625"/>
            <a:ext cx="1259700" cy="968550"/>
          </a:xfrm>
          <a:prstGeom prst="rect">
            <a:avLst/>
          </a:prstGeom>
          <a:noFill/>
          <a:ln>
            <a:noFill/>
          </a:ln>
        </p:spPr>
      </p:pic>
      <p:sp>
        <p:nvSpPr>
          <p:cNvPr id="704" name="Google Shape;704;p35"/>
          <p:cNvSpPr/>
          <p:nvPr/>
        </p:nvSpPr>
        <p:spPr>
          <a:xfrm>
            <a:off x="4110738" y="3198325"/>
            <a:ext cx="1478700" cy="255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5"/>
          <p:cNvSpPr txBox="1"/>
          <p:nvPr/>
        </p:nvSpPr>
        <p:spPr>
          <a:xfrm>
            <a:off x="4110738" y="3126175"/>
            <a:ext cx="1478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Convolution</a:t>
            </a:r>
            <a:endParaRPr b="0" i="0" sz="1400" u="none" cap="none" strike="noStrike">
              <a:solidFill>
                <a:srgbClr val="000000"/>
              </a:solidFill>
              <a:latin typeface="Roboto"/>
              <a:ea typeface="Roboto"/>
              <a:cs typeface="Roboto"/>
              <a:sym typeface="Roboto"/>
            </a:endParaRPr>
          </a:p>
        </p:txBody>
      </p:sp>
      <p:cxnSp>
        <p:nvCxnSpPr>
          <p:cNvPr id="706" name="Google Shape;706;p35"/>
          <p:cNvCxnSpPr>
            <a:endCxn id="705" idx="1"/>
          </p:cNvCxnSpPr>
          <p:nvPr/>
        </p:nvCxnSpPr>
        <p:spPr>
          <a:xfrm>
            <a:off x="2768238" y="2771875"/>
            <a:ext cx="1342500" cy="554400"/>
          </a:xfrm>
          <a:prstGeom prst="straightConnector1">
            <a:avLst/>
          </a:prstGeom>
          <a:noFill/>
          <a:ln cap="flat" cmpd="sng" w="9525">
            <a:solidFill>
              <a:srgbClr val="FF0000"/>
            </a:solidFill>
            <a:prstDash val="solid"/>
            <a:round/>
            <a:headEnd len="sm" w="sm" type="none"/>
            <a:tailEnd len="med" w="med" type="triangle"/>
          </a:ln>
        </p:spPr>
      </p:cxnSp>
      <p:cxnSp>
        <p:nvCxnSpPr>
          <p:cNvPr id="707" name="Google Shape;707;p35"/>
          <p:cNvCxnSpPr>
            <a:stCxn id="703" idx="2"/>
            <a:endCxn id="705" idx="3"/>
          </p:cNvCxnSpPr>
          <p:nvPr/>
        </p:nvCxnSpPr>
        <p:spPr>
          <a:xfrm flipH="1">
            <a:off x="5589525" y="2996175"/>
            <a:ext cx="1422000" cy="330000"/>
          </a:xfrm>
          <a:prstGeom prst="straightConnector1">
            <a:avLst/>
          </a:prstGeom>
          <a:noFill/>
          <a:ln cap="flat" cmpd="sng" w="9525">
            <a:solidFill>
              <a:srgbClr val="FF0000"/>
            </a:solidFill>
            <a:prstDash val="solid"/>
            <a:round/>
            <a:headEnd len="sm" w="sm" type="none"/>
            <a:tailEnd len="med" w="med" type="triangle"/>
          </a:ln>
        </p:spPr>
      </p:cxnSp>
      <p:pic>
        <p:nvPicPr>
          <p:cNvPr id="708" name="Google Shape;708;p35"/>
          <p:cNvPicPr preferRelativeResize="0"/>
          <p:nvPr/>
        </p:nvPicPr>
        <p:blipFill rotWithShape="1">
          <a:blip r:embed="rId5">
            <a:alphaModFix/>
          </a:blip>
          <a:srcRect b="0" l="0" r="0" t="0"/>
          <a:stretch/>
        </p:blipFill>
        <p:spPr>
          <a:xfrm>
            <a:off x="2142650" y="3953463"/>
            <a:ext cx="6275827" cy="472163"/>
          </a:xfrm>
          <a:prstGeom prst="rect">
            <a:avLst/>
          </a:prstGeom>
          <a:noFill/>
          <a:ln>
            <a:noFill/>
          </a:ln>
        </p:spPr>
      </p:pic>
      <p:sp>
        <p:nvSpPr>
          <p:cNvPr id="709" name="Google Shape;709;p3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13" name="Shape 713"/>
        <p:cNvGrpSpPr/>
        <p:nvPr/>
      </p:nvGrpSpPr>
      <p:grpSpPr>
        <a:xfrm>
          <a:off x="0" y="0"/>
          <a:ext cx="0" cy="0"/>
          <a:chOff x="0" y="0"/>
          <a:chExt cx="0" cy="0"/>
        </a:xfrm>
      </p:grpSpPr>
      <p:sp>
        <p:nvSpPr>
          <p:cNvPr id="714" name="Google Shape;714;p36"/>
          <p:cNvSpPr/>
          <p:nvPr/>
        </p:nvSpPr>
        <p:spPr>
          <a:xfrm>
            <a:off x="356725" y="937675"/>
            <a:ext cx="1491900" cy="27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Overview of a Modern ASR</a:t>
            </a:r>
            <a:endParaRPr sz="2600"/>
          </a:p>
        </p:txBody>
      </p:sp>
      <p:sp>
        <p:nvSpPr>
          <p:cNvPr id="716" name="Google Shape;716;p36"/>
          <p:cNvSpPr txBox="1"/>
          <p:nvPr/>
        </p:nvSpPr>
        <p:spPr>
          <a:xfrm>
            <a:off x="356725" y="875425"/>
            <a:ext cx="149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Speed Change</a:t>
            </a:r>
            <a:endParaRPr b="1" i="0" sz="1400" u="none" cap="none" strike="noStrike">
              <a:solidFill>
                <a:srgbClr val="000000"/>
              </a:solidFill>
              <a:latin typeface="Roboto"/>
              <a:ea typeface="Roboto"/>
              <a:cs typeface="Roboto"/>
              <a:sym typeface="Roboto"/>
            </a:endParaRPr>
          </a:p>
        </p:txBody>
      </p:sp>
      <p:sp>
        <p:nvSpPr>
          <p:cNvPr id="717" name="Google Shape;717;p36"/>
          <p:cNvSpPr txBox="1"/>
          <p:nvPr/>
        </p:nvSpPr>
        <p:spPr>
          <a:xfrm>
            <a:off x="356725" y="1495475"/>
            <a:ext cx="7822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Speed change is implemented by slightly changing the </a:t>
            </a:r>
            <a:r>
              <a:rPr b="1" i="0" lang="en-GB" sz="1400" u="none" cap="none" strike="noStrike">
                <a:solidFill>
                  <a:srgbClr val="000000"/>
                </a:solidFill>
                <a:latin typeface="Roboto"/>
                <a:ea typeface="Roboto"/>
                <a:cs typeface="Roboto"/>
                <a:sym typeface="Roboto"/>
              </a:rPr>
              <a:t>sampling frequency</a:t>
            </a:r>
            <a:r>
              <a:rPr b="0" i="0" lang="en-GB" sz="1400" u="none" cap="none" strike="noStrike">
                <a:solidFill>
                  <a:srgbClr val="000000"/>
                </a:solidFill>
                <a:latin typeface="Roboto"/>
                <a:ea typeface="Roboto"/>
                <a:cs typeface="Roboto"/>
                <a:sym typeface="Roboto"/>
              </a:rPr>
              <a:t> of the signal.</a:t>
            </a:r>
            <a:endParaRPr b="0" i="0" sz="1400" u="none" cap="none" strike="noStrike">
              <a:solidFill>
                <a:srgbClr val="000000"/>
              </a:solidFill>
              <a:latin typeface="Roboto"/>
              <a:ea typeface="Roboto"/>
              <a:cs typeface="Roboto"/>
              <a:sym typeface="Roboto"/>
            </a:endParaRPr>
          </a:p>
        </p:txBody>
      </p:sp>
      <p:sp>
        <p:nvSpPr>
          <p:cNvPr id="718" name="Google Shape;718;p36"/>
          <p:cNvSpPr txBox="1"/>
          <p:nvPr/>
        </p:nvSpPr>
        <p:spPr>
          <a:xfrm>
            <a:off x="356725" y="1952675"/>
            <a:ext cx="7776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has the effect of changing the </a:t>
            </a:r>
            <a:r>
              <a:rPr b="1" i="0" lang="en-GB" sz="1400" u="none" cap="none" strike="noStrike">
                <a:solidFill>
                  <a:srgbClr val="000000"/>
                </a:solidFill>
                <a:latin typeface="Roboto"/>
                <a:ea typeface="Roboto"/>
                <a:cs typeface="Roboto"/>
                <a:sym typeface="Roboto"/>
              </a:rPr>
              <a:t>speech rate</a:t>
            </a:r>
            <a:r>
              <a:rPr b="0" i="0" lang="en-GB" sz="1400" u="none" cap="none" strike="noStrike">
                <a:solidFill>
                  <a:srgbClr val="000000"/>
                </a:solidFill>
                <a:latin typeface="Roboto"/>
                <a:ea typeface="Roboto"/>
                <a:cs typeface="Roboto"/>
                <a:sym typeface="Roboto"/>
              </a:rPr>
              <a:t> as well as </a:t>
            </a:r>
            <a:r>
              <a:rPr b="1" i="0" lang="en-GB" sz="1400" u="none" cap="none" strike="noStrike">
                <a:solidFill>
                  <a:srgbClr val="000000"/>
                </a:solidFill>
                <a:latin typeface="Roboto"/>
                <a:ea typeface="Roboto"/>
                <a:cs typeface="Roboto"/>
                <a:sym typeface="Roboto"/>
              </a:rPr>
              <a:t>pitch</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formants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719" name="Google Shape;719;p36"/>
          <p:cNvPicPr preferRelativeResize="0"/>
          <p:nvPr/>
        </p:nvPicPr>
        <p:blipFill rotWithShape="1">
          <a:blip r:embed="rId3">
            <a:alphaModFix/>
          </a:blip>
          <a:srcRect b="0" l="0" r="0" t="0"/>
          <a:stretch/>
        </p:blipFill>
        <p:spPr>
          <a:xfrm>
            <a:off x="1058875" y="2668950"/>
            <a:ext cx="4784061" cy="602700"/>
          </a:xfrm>
          <a:prstGeom prst="rect">
            <a:avLst/>
          </a:prstGeom>
          <a:noFill/>
          <a:ln>
            <a:noFill/>
          </a:ln>
        </p:spPr>
      </p:pic>
      <p:pic>
        <p:nvPicPr>
          <p:cNvPr id="720" name="Google Shape;720;p36" title="clean.wav">
            <a:hlinkClick r:id="rId4"/>
          </p:cNvPr>
          <p:cNvPicPr preferRelativeResize="0"/>
          <p:nvPr/>
        </p:nvPicPr>
        <p:blipFill rotWithShape="1">
          <a:blip r:embed="rId5">
            <a:alphaModFix/>
          </a:blip>
          <a:srcRect b="0" l="0" r="0" t="0"/>
          <a:stretch/>
        </p:blipFill>
        <p:spPr>
          <a:xfrm>
            <a:off x="503750" y="2741700"/>
            <a:ext cx="457200" cy="457200"/>
          </a:xfrm>
          <a:prstGeom prst="rect">
            <a:avLst/>
          </a:prstGeom>
          <a:noFill/>
          <a:ln>
            <a:noFill/>
          </a:ln>
        </p:spPr>
      </p:pic>
      <p:sp>
        <p:nvSpPr>
          <p:cNvPr id="721" name="Google Shape;721;p36"/>
          <p:cNvSpPr txBox="1"/>
          <p:nvPr/>
        </p:nvSpPr>
        <p:spPr>
          <a:xfrm>
            <a:off x="6059725" y="2741700"/>
            <a:ext cx="204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Original</a:t>
            </a:r>
            <a:endParaRPr b="0" i="0" sz="1400" u="none" cap="none" strike="noStrike">
              <a:solidFill>
                <a:srgbClr val="000000"/>
              </a:solidFill>
              <a:latin typeface="Roboto"/>
              <a:ea typeface="Roboto"/>
              <a:cs typeface="Roboto"/>
              <a:sym typeface="Roboto"/>
            </a:endParaRPr>
          </a:p>
        </p:txBody>
      </p:sp>
      <p:pic>
        <p:nvPicPr>
          <p:cNvPr id="722" name="Google Shape;722;p36"/>
          <p:cNvPicPr preferRelativeResize="0"/>
          <p:nvPr/>
        </p:nvPicPr>
        <p:blipFill rotWithShape="1">
          <a:blip r:embed="rId6">
            <a:alphaModFix/>
          </a:blip>
          <a:srcRect b="0" l="0" r="0" t="0"/>
          <a:stretch/>
        </p:blipFill>
        <p:spPr>
          <a:xfrm flipH="1" rot="10800000">
            <a:off x="1058875" y="3534099"/>
            <a:ext cx="5934798" cy="541425"/>
          </a:xfrm>
          <a:prstGeom prst="rect">
            <a:avLst/>
          </a:prstGeom>
          <a:noFill/>
          <a:ln>
            <a:noFill/>
          </a:ln>
        </p:spPr>
      </p:pic>
      <p:sp>
        <p:nvSpPr>
          <p:cNvPr id="723" name="Google Shape;723;p36"/>
          <p:cNvSpPr txBox="1"/>
          <p:nvPr/>
        </p:nvSpPr>
        <p:spPr>
          <a:xfrm>
            <a:off x="7152625" y="3604713"/>
            <a:ext cx="204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10% Slower</a:t>
            </a:r>
            <a:endParaRPr b="0" i="0" sz="1400" u="none" cap="none" strike="noStrike">
              <a:solidFill>
                <a:srgbClr val="000000"/>
              </a:solidFill>
              <a:latin typeface="Roboto"/>
              <a:ea typeface="Roboto"/>
              <a:cs typeface="Roboto"/>
              <a:sym typeface="Roboto"/>
            </a:endParaRPr>
          </a:p>
        </p:txBody>
      </p:sp>
      <p:pic>
        <p:nvPicPr>
          <p:cNvPr id="724" name="Google Shape;724;p36"/>
          <p:cNvPicPr preferRelativeResize="0"/>
          <p:nvPr/>
        </p:nvPicPr>
        <p:blipFill rotWithShape="1">
          <a:blip r:embed="rId7">
            <a:alphaModFix/>
          </a:blip>
          <a:srcRect b="0" l="0" r="0" t="0"/>
          <a:stretch/>
        </p:blipFill>
        <p:spPr>
          <a:xfrm>
            <a:off x="1026375" y="4349726"/>
            <a:ext cx="4555886" cy="541425"/>
          </a:xfrm>
          <a:prstGeom prst="rect">
            <a:avLst/>
          </a:prstGeom>
          <a:noFill/>
          <a:ln>
            <a:noFill/>
          </a:ln>
        </p:spPr>
      </p:pic>
      <p:sp>
        <p:nvSpPr>
          <p:cNvPr id="725" name="Google Shape;725;p36"/>
          <p:cNvSpPr txBox="1"/>
          <p:nvPr/>
        </p:nvSpPr>
        <p:spPr>
          <a:xfrm>
            <a:off x="5780775" y="4420325"/>
            <a:ext cx="204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10% Faster</a:t>
            </a:r>
            <a:endParaRPr b="0" i="0" sz="1400" u="none" cap="none" strike="noStrike">
              <a:solidFill>
                <a:srgbClr val="000000"/>
              </a:solidFill>
              <a:latin typeface="Roboto"/>
              <a:ea typeface="Roboto"/>
              <a:cs typeface="Roboto"/>
              <a:sym typeface="Roboto"/>
            </a:endParaRPr>
          </a:p>
        </p:txBody>
      </p:sp>
      <p:pic>
        <p:nvPicPr>
          <p:cNvPr id="726" name="Google Shape;726;p36" title="clean_slower.wav">
            <a:hlinkClick r:id="rId8"/>
          </p:cNvPr>
          <p:cNvPicPr preferRelativeResize="0"/>
          <p:nvPr/>
        </p:nvPicPr>
        <p:blipFill rotWithShape="1">
          <a:blip r:embed="rId5">
            <a:alphaModFix/>
          </a:blip>
          <a:srcRect b="0" l="0" r="0" t="0"/>
          <a:stretch/>
        </p:blipFill>
        <p:spPr>
          <a:xfrm>
            <a:off x="442725" y="3496600"/>
            <a:ext cx="457200" cy="457200"/>
          </a:xfrm>
          <a:prstGeom prst="rect">
            <a:avLst/>
          </a:prstGeom>
          <a:noFill/>
          <a:ln>
            <a:noFill/>
          </a:ln>
        </p:spPr>
      </p:pic>
      <p:pic>
        <p:nvPicPr>
          <p:cNvPr id="727" name="Google Shape;727;p36" title="clean_faster.wav">
            <a:hlinkClick r:id="rId9"/>
          </p:cNvPr>
          <p:cNvPicPr preferRelativeResize="0"/>
          <p:nvPr/>
        </p:nvPicPr>
        <p:blipFill rotWithShape="1">
          <a:blip r:embed="rId5">
            <a:alphaModFix/>
          </a:blip>
          <a:srcRect b="0" l="0" r="0" t="0"/>
          <a:stretch/>
        </p:blipFill>
        <p:spPr>
          <a:xfrm>
            <a:off x="442725" y="4349725"/>
            <a:ext cx="457200" cy="457200"/>
          </a:xfrm>
          <a:prstGeom prst="rect">
            <a:avLst/>
          </a:prstGeom>
          <a:noFill/>
          <a:ln>
            <a:noFill/>
          </a:ln>
        </p:spPr>
      </p:pic>
      <p:sp>
        <p:nvSpPr>
          <p:cNvPr id="728" name="Google Shape;728;p3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32" name="Shape 732"/>
        <p:cNvGrpSpPr/>
        <p:nvPr/>
      </p:nvGrpSpPr>
      <p:grpSpPr>
        <a:xfrm>
          <a:off x="0" y="0"/>
          <a:ext cx="0" cy="0"/>
          <a:chOff x="0" y="0"/>
          <a:chExt cx="0" cy="0"/>
        </a:xfrm>
      </p:grpSpPr>
      <p:sp>
        <p:nvSpPr>
          <p:cNvPr id="733" name="Google Shape;733;p37"/>
          <p:cNvSpPr/>
          <p:nvPr/>
        </p:nvSpPr>
        <p:spPr>
          <a:xfrm>
            <a:off x="356725" y="937675"/>
            <a:ext cx="1284300" cy="27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Overview of a Modern ASR</a:t>
            </a:r>
            <a:endParaRPr sz="2600"/>
          </a:p>
        </p:txBody>
      </p:sp>
      <p:sp>
        <p:nvSpPr>
          <p:cNvPr id="735" name="Google Shape;735;p37"/>
          <p:cNvSpPr txBox="1"/>
          <p:nvPr/>
        </p:nvSpPr>
        <p:spPr>
          <a:xfrm>
            <a:off x="311325" y="875425"/>
            <a:ext cx="161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Time Dropout</a:t>
            </a:r>
            <a:endParaRPr b="1" i="0" sz="1400" u="none" cap="none" strike="noStrike">
              <a:solidFill>
                <a:srgbClr val="000000"/>
              </a:solidFill>
              <a:latin typeface="Roboto"/>
              <a:ea typeface="Roboto"/>
              <a:cs typeface="Roboto"/>
              <a:sym typeface="Roboto"/>
            </a:endParaRPr>
          </a:p>
        </p:txBody>
      </p:sp>
      <p:sp>
        <p:nvSpPr>
          <p:cNvPr id="736" name="Google Shape;736;p37"/>
          <p:cNvSpPr txBox="1"/>
          <p:nvPr/>
        </p:nvSpPr>
        <p:spPr>
          <a:xfrm>
            <a:off x="356725" y="1495475"/>
            <a:ext cx="7822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Time Dropout consists of adding random chunks of zeros into the signal.</a:t>
            </a:r>
            <a:endParaRPr b="0" i="0" sz="1400" u="none" cap="none" strike="noStrike">
              <a:solidFill>
                <a:srgbClr val="000000"/>
              </a:solidFill>
              <a:latin typeface="Roboto"/>
              <a:ea typeface="Roboto"/>
              <a:cs typeface="Roboto"/>
              <a:sym typeface="Roboto"/>
            </a:endParaRPr>
          </a:p>
        </p:txBody>
      </p:sp>
      <p:pic>
        <p:nvPicPr>
          <p:cNvPr id="737" name="Google Shape;737;p37"/>
          <p:cNvPicPr preferRelativeResize="0"/>
          <p:nvPr/>
        </p:nvPicPr>
        <p:blipFill rotWithShape="1">
          <a:blip r:embed="rId3">
            <a:alphaModFix/>
          </a:blip>
          <a:srcRect b="0" l="0" r="0" t="0"/>
          <a:stretch/>
        </p:blipFill>
        <p:spPr>
          <a:xfrm>
            <a:off x="311325" y="3473272"/>
            <a:ext cx="4540299" cy="552125"/>
          </a:xfrm>
          <a:prstGeom prst="rect">
            <a:avLst/>
          </a:prstGeom>
          <a:noFill/>
          <a:ln>
            <a:noFill/>
          </a:ln>
        </p:spPr>
      </p:pic>
      <p:pic>
        <p:nvPicPr>
          <p:cNvPr id="738" name="Google Shape;738;p37"/>
          <p:cNvPicPr preferRelativeResize="0"/>
          <p:nvPr/>
        </p:nvPicPr>
        <p:blipFill rotWithShape="1">
          <a:blip r:embed="rId4">
            <a:alphaModFix/>
          </a:blip>
          <a:srcRect b="0" l="0" r="0" t="0"/>
          <a:stretch/>
        </p:blipFill>
        <p:spPr>
          <a:xfrm>
            <a:off x="4967650" y="3479749"/>
            <a:ext cx="3957199" cy="504763"/>
          </a:xfrm>
          <a:prstGeom prst="rect">
            <a:avLst/>
          </a:prstGeom>
          <a:noFill/>
          <a:ln>
            <a:noFill/>
          </a:ln>
        </p:spPr>
      </p:pic>
      <p:pic>
        <p:nvPicPr>
          <p:cNvPr id="739" name="Google Shape;739;p37"/>
          <p:cNvPicPr preferRelativeResize="0"/>
          <p:nvPr/>
        </p:nvPicPr>
        <p:blipFill rotWithShape="1">
          <a:blip r:embed="rId5">
            <a:alphaModFix/>
          </a:blip>
          <a:srcRect b="0" l="0" r="0" t="0"/>
          <a:stretch/>
        </p:blipFill>
        <p:spPr>
          <a:xfrm>
            <a:off x="311325" y="2401525"/>
            <a:ext cx="4540299" cy="539198"/>
          </a:xfrm>
          <a:prstGeom prst="rect">
            <a:avLst/>
          </a:prstGeom>
          <a:noFill/>
          <a:ln>
            <a:noFill/>
          </a:ln>
        </p:spPr>
      </p:pic>
      <p:sp>
        <p:nvSpPr>
          <p:cNvPr id="740" name="Google Shape;740;p37"/>
          <p:cNvSpPr/>
          <p:nvPr/>
        </p:nvSpPr>
        <p:spPr>
          <a:xfrm>
            <a:off x="531850" y="2375575"/>
            <a:ext cx="149100" cy="67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7"/>
          <p:cNvSpPr/>
          <p:nvPr/>
        </p:nvSpPr>
        <p:spPr>
          <a:xfrm>
            <a:off x="2175825" y="2401525"/>
            <a:ext cx="412200" cy="53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7"/>
          <p:cNvSpPr/>
          <p:nvPr/>
        </p:nvSpPr>
        <p:spPr>
          <a:xfrm>
            <a:off x="3204100" y="2401518"/>
            <a:ext cx="149100" cy="55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3" name="Google Shape;743;p37"/>
          <p:cNvPicPr preferRelativeResize="0"/>
          <p:nvPr/>
        </p:nvPicPr>
        <p:blipFill rotWithShape="1">
          <a:blip r:embed="rId6">
            <a:alphaModFix/>
          </a:blip>
          <a:srcRect b="0" l="0" r="0" t="0"/>
          <a:stretch/>
        </p:blipFill>
        <p:spPr>
          <a:xfrm>
            <a:off x="4951863" y="2401525"/>
            <a:ext cx="3988775" cy="539200"/>
          </a:xfrm>
          <a:prstGeom prst="rect">
            <a:avLst/>
          </a:prstGeom>
          <a:noFill/>
          <a:ln>
            <a:noFill/>
          </a:ln>
        </p:spPr>
      </p:pic>
      <p:sp>
        <p:nvSpPr>
          <p:cNvPr id="744" name="Google Shape;744;p37"/>
          <p:cNvSpPr/>
          <p:nvPr/>
        </p:nvSpPr>
        <p:spPr>
          <a:xfrm>
            <a:off x="5289425" y="2401525"/>
            <a:ext cx="249900" cy="55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7"/>
          <p:cNvSpPr/>
          <p:nvPr/>
        </p:nvSpPr>
        <p:spPr>
          <a:xfrm>
            <a:off x="6686900" y="2401525"/>
            <a:ext cx="412200" cy="55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7"/>
          <p:cNvSpPr/>
          <p:nvPr/>
        </p:nvSpPr>
        <p:spPr>
          <a:xfrm>
            <a:off x="7540025" y="3468325"/>
            <a:ext cx="149100" cy="55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7"/>
          <p:cNvSpPr txBox="1"/>
          <p:nvPr/>
        </p:nvSpPr>
        <p:spPr>
          <a:xfrm>
            <a:off x="311325" y="2032225"/>
            <a:ext cx="2088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sng" cap="none" strike="noStrike">
                <a:solidFill>
                  <a:srgbClr val="000000"/>
                </a:solidFill>
                <a:latin typeface="Roboto"/>
                <a:ea typeface="Roboto"/>
                <a:cs typeface="Roboto"/>
                <a:sym typeface="Roboto"/>
              </a:rPr>
              <a:t>Original Signal</a:t>
            </a:r>
            <a:endParaRPr b="1" i="0" sz="1200" u="sng" cap="none" strike="noStrike">
              <a:solidFill>
                <a:srgbClr val="000000"/>
              </a:solidFill>
              <a:latin typeface="Roboto"/>
              <a:ea typeface="Roboto"/>
              <a:cs typeface="Roboto"/>
              <a:sym typeface="Roboto"/>
            </a:endParaRPr>
          </a:p>
        </p:txBody>
      </p:sp>
      <p:sp>
        <p:nvSpPr>
          <p:cNvPr id="748" name="Google Shape;748;p37"/>
          <p:cNvSpPr txBox="1"/>
          <p:nvPr/>
        </p:nvSpPr>
        <p:spPr>
          <a:xfrm>
            <a:off x="311325" y="3099025"/>
            <a:ext cx="2088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sng" cap="none" strike="noStrike">
                <a:solidFill>
                  <a:srgbClr val="000000"/>
                </a:solidFill>
                <a:latin typeface="Roboto"/>
                <a:ea typeface="Roboto"/>
                <a:cs typeface="Roboto"/>
                <a:sym typeface="Roboto"/>
              </a:rPr>
              <a:t>Contaminated Signal</a:t>
            </a:r>
            <a:endParaRPr b="1" i="0" sz="1200" u="sng" cap="none" strike="noStrike">
              <a:solidFill>
                <a:srgbClr val="000000"/>
              </a:solidFill>
              <a:latin typeface="Roboto"/>
              <a:ea typeface="Roboto"/>
              <a:cs typeface="Roboto"/>
              <a:sym typeface="Roboto"/>
            </a:endParaRPr>
          </a:p>
        </p:txBody>
      </p:sp>
      <p:sp>
        <p:nvSpPr>
          <p:cNvPr id="749" name="Google Shape;749;p37"/>
          <p:cNvSpPr/>
          <p:nvPr/>
        </p:nvSpPr>
        <p:spPr>
          <a:xfrm>
            <a:off x="494550" y="3414238"/>
            <a:ext cx="149100" cy="67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7"/>
          <p:cNvSpPr/>
          <p:nvPr/>
        </p:nvSpPr>
        <p:spPr>
          <a:xfrm>
            <a:off x="2175825" y="3479800"/>
            <a:ext cx="412200" cy="53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7"/>
          <p:cNvSpPr/>
          <p:nvPr/>
        </p:nvSpPr>
        <p:spPr>
          <a:xfrm>
            <a:off x="3204100" y="3472275"/>
            <a:ext cx="149100" cy="53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7"/>
          <p:cNvSpPr/>
          <p:nvPr/>
        </p:nvSpPr>
        <p:spPr>
          <a:xfrm>
            <a:off x="5289425" y="3468325"/>
            <a:ext cx="249900" cy="55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7"/>
          <p:cNvSpPr/>
          <p:nvPr/>
        </p:nvSpPr>
        <p:spPr>
          <a:xfrm>
            <a:off x="6686900" y="3468325"/>
            <a:ext cx="412200" cy="55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7"/>
          <p:cNvSpPr/>
          <p:nvPr/>
        </p:nvSpPr>
        <p:spPr>
          <a:xfrm>
            <a:off x="7540025" y="2401525"/>
            <a:ext cx="149100" cy="55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59" name="Shape 759"/>
        <p:cNvGrpSpPr/>
        <p:nvPr/>
      </p:nvGrpSpPr>
      <p:grpSpPr>
        <a:xfrm>
          <a:off x="0" y="0"/>
          <a:ext cx="0" cy="0"/>
          <a:chOff x="0" y="0"/>
          <a:chExt cx="0" cy="0"/>
        </a:xfrm>
      </p:grpSpPr>
      <p:sp>
        <p:nvSpPr>
          <p:cNvPr id="760" name="Google Shape;760;p38"/>
          <p:cNvSpPr/>
          <p:nvPr/>
        </p:nvSpPr>
        <p:spPr>
          <a:xfrm>
            <a:off x="356725" y="937675"/>
            <a:ext cx="1667100" cy="275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Overview of a Modern ASR</a:t>
            </a:r>
            <a:endParaRPr sz="2600"/>
          </a:p>
        </p:txBody>
      </p:sp>
      <p:sp>
        <p:nvSpPr>
          <p:cNvPr id="762" name="Google Shape;762;p38"/>
          <p:cNvSpPr txBox="1"/>
          <p:nvPr/>
        </p:nvSpPr>
        <p:spPr>
          <a:xfrm>
            <a:off x="311325" y="875425"/>
            <a:ext cx="217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Frequency Dropout</a:t>
            </a:r>
            <a:endParaRPr b="1" i="0" sz="1400" u="none" cap="none" strike="noStrike">
              <a:solidFill>
                <a:srgbClr val="000000"/>
              </a:solidFill>
              <a:latin typeface="Roboto"/>
              <a:ea typeface="Roboto"/>
              <a:cs typeface="Roboto"/>
              <a:sym typeface="Roboto"/>
            </a:endParaRPr>
          </a:p>
        </p:txBody>
      </p:sp>
      <p:sp>
        <p:nvSpPr>
          <p:cNvPr id="763" name="Google Shape;763;p38"/>
          <p:cNvSpPr txBox="1"/>
          <p:nvPr/>
        </p:nvSpPr>
        <p:spPr>
          <a:xfrm>
            <a:off x="356725" y="1495475"/>
            <a:ext cx="7822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Frequency Dropout consists of randomly zeroing out some frequency bands.</a:t>
            </a:r>
            <a:endParaRPr b="0" i="0" sz="1400" u="none" cap="none" strike="noStrike">
              <a:solidFill>
                <a:srgbClr val="000000"/>
              </a:solidFill>
              <a:latin typeface="Roboto"/>
              <a:ea typeface="Roboto"/>
              <a:cs typeface="Roboto"/>
              <a:sym typeface="Roboto"/>
            </a:endParaRPr>
          </a:p>
        </p:txBody>
      </p:sp>
      <p:pic>
        <p:nvPicPr>
          <p:cNvPr id="764" name="Google Shape;764;p38"/>
          <p:cNvPicPr preferRelativeResize="0"/>
          <p:nvPr/>
        </p:nvPicPr>
        <p:blipFill rotWithShape="1">
          <a:blip r:embed="rId3">
            <a:alphaModFix/>
          </a:blip>
          <a:srcRect b="0" l="0" r="0" t="0"/>
          <a:stretch/>
        </p:blipFill>
        <p:spPr>
          <a:xfrm>
            <a:off x="311325" y="2401525"/>
            <a:ext cx="4540299" cy="539198"/>
          </a:xfrm>
          <a:prstGeom prst="rect">
            <a:avLst/>
          </a:prstGeom>
          <a:noFill/>
          <a:ln>
            <a:noFill/>
          </a:ln>
        </p:spPr>
      </p:pic>
      <p:pic>
        <p:nvPicPr>
          <p:cNvPr id="765" name="Google Shape;765;p38"/>
          <p:cNvPicPr preferRelativeResize="0"/>
          <p:nvPr/>
        </p:nvPicPr>
        <p:blipFill rotWithShape="1">
          <a:blip r:embed="rId4">
            <a:alphaModFix/>
          </a:blip>
          <a:srcRect b="0" l="0" r="0" t="0"/>
          <a:stretch/>
        </p:blipFill>
        <p:spPr>
          <a:xfrm>
            <a:off x="4951863" y="2401525"/>
            <a:ext cx="3988775" cy="539200"/>
          </a:xfrm>
          <a:prstGeom prst="rect">
            <a:avLst/>
          </a:prstGeom>
          <a:noFill/>
          <a:ln>
            <a:noFill/>
          </a:ln>
        </p:spPr>
      </p:pic>
      <p:sp>
        <p:nvSpPr>
          <p:cNvPr id="766" name="Google Shape;766;p38"/>
          <p:cNvSpPr txBox="1"/>
          <p:nvPr/>
        </p:nvSpPr>
        <p:spPr>
          <a:xfrm>
            <a:off x="311325" y="2032225"/>
            <a:ext cx="2088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sng" cap="none" strike="noStrike">
                <a:solidFill>
                  <a:srgbClr val="000000"/>
                </a:solidFill>
                <a:latin typeface="Roboto"/>
                <a:ea typeface="Roboto"/>
                <a:cs typeface="Roboto"/>
                <a:sym typeface="Roboto"/>
              </a:rPr>
              <a:t>Original Signal</a:t>
            </a:r>
            <a:endParaRPr b="1" i="0" sz="1200" u="sng" cap="none" strike="noStrike">
              <a:solidFill>
                <a:srgbClr val="000000"/>
              </a:solidFill>
              <a:latin typeface="Roboto"/>
              <a:ea typeface="Roboto"/>
              <a:cs typeface="Roboto"/>
              <a:sym typeface="Roboto"/>
            </a:endParaRPr>
          </a:p>
        </p:txBody>
      </p:sp>
      <p:sp>
        <p:nvSpPr>
          <p:cNvPr id="767" name="Google Shape;767;p38"/>
          <p:cNvSpPr txBox="1"/>
          <p:nvPr/>
        </p:nvSpPr>
        <p:spPr>
          <a:xfrm>
            <a:off x="235125" y="3099025"/>
            <a:ext cx="2088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sng" cap="none" strike="noStrike">
                <a:solidFill>
                  <a:srgbClr val="000000"/>
                </a:solidFill>
                <a:latin typeface="Roboto"/>
                <a:ea typeface="Roboto"/>
                <a:cs typeface="Roboto"/>
                <a:sym typeface="Roboto"/>
              </a:rPr>
              <a:t>Contaminated Signal</a:t>
            </a:r>
            <a:endParaRPr b="1" i="0" sz="1200" u="sng" cap="none" strike="noStrike">
              <a:solidFill>
                <a:srgbClr val="000000"/>
              </a:solidFill>
              <a:latin typeface="Roboto"/>
              <a:ea typeface="Roboto"/>
              <a:cs typeface="Roboto"/>
              <a:sym typeface="Roboto"/>
            </a:endParaRPr>
          </a:p>
        </p:txBody>
      </p:sp>
      <p:pic>
        <p:nvPicPr>
          <p:cNvPr id="768" name="Google Shape;768;p38"/>
          <p:cNvPicPr preferRelativeResize="0"/>
          <p:nvPr/>
        </p:nvPicPr>
        <p:blipFill rotWithShape="1">
          <a:blip r:embed="rId5">
            <a:alphaModFix/>
          </a:blip>
          <a:srcRect b="0" l="0" r="0" t="0"/>
          <a:stretch/>
        </p:blipFill>
        <p:spPr>
          <a:xfrm>
            <a:off x="4951875" y="3473275"/>
            <a:ext cx="3988751" cy="552125"/>
          </a:xfrm>
          <a:prstGeom prst="rect">
            <a:avLst/>
          </a:prstGeom>
          <a:noFill/>
          <a:ln>
            <a:noFill/>
          </a:ln>
        </p:spPr>
      </p:pic>
      <p:pic>
        <p:nvPicPr>
          <p:cNvPr id="769" name="Google Shape;769;p38"/>
          <p:cNvPicPr preferRelativeResize="0"/>
          <p:nvPr/>
        </p:nvPicPr>
        <p:blipFill rotWithShape="1">
          <a:blip r:embed="rId6">
            <a:alphaModFix/>
          </a:blip>
          <a:srcRect b="0" l="0" r="0" t="0"/>
          <a:stretch/>
        </p:blipFill>
        <p:spPr>
          <a:xfrm>
            <a:off x="267600" y="3446575"/>
            <a:ext cx="4584024" cy="602700"/>
          </a:xfrm>
          <a:prstGeom prst="rect">
            <a:avLst/>
          </a:prstGeom>
          <a:noFill/>
          <a:ln>
            <a:noFill/>
          </a:ln>
        </p:spPr>
      </p:pic>
      <p:sp>
        <p:nvSpPr>
          <p:cNvPr id="770" name="Google Shape;770;p38"/>
          <p:cNvSpPr/>
          <p:nvPr/>
        </p:nvSpPr>
        <p:spPr>
          <a:xfrm>
            <a:off x="4916475" y="3723050"/>
            <a:ext cx="4073400" cy="23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1" name="Google Shape;771;p38"/>
          <p:cNvPicPr preferRelativeResize="0"/>
          <p:nvPr/>
        </p:nvPicPr>
        <p:blipFill rotWithShape="1">
          <a:blip r:embed="rId7">
            <a:alphaModFix/>
          </a:blip>
          <a:srcRect b="0" l="0" r="0" t="0"/>
          <a:stretch/>
        </p:blipFill>
        <p:spPr>
          <a:xfrm>
            <a:off x="356724" y="4282424"/>
            <a:ext cx="2930100" cy="780375"/>
          </a:xfrm>
          <a:prstGeom prst="rect">
            <a:avLst/>
          </a:prstGeom>
          <a:noFill/>
          <a:ln>
            <a:noFill/>
          </a:ln>
        </p:spPr>
      </p:pic>
      <p:sp>
        <p:nvSpPr>
          <p:cNvPr id="772" name="Google Shape;772;p38"/>
          <p:cNvSpPr txBox="1"/>
          <p:nvPr/>
        </p:nvSpPr>
        <p:spPr>
          <a:xfrm>
            <a:off x="3437650" y="4555125"/>
            <a:ext cx="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Arial"/>
                <a:ea typeface="Arial"/>
                <a:cs typeface="Arial"/>
                <a:sym typeface="Arial"/>
                <a:hlinkClick r:id="rId8"/>
              </a:rPr>
              <a:t>Paper</a:t>
            </a:r>
            <a:endParaRPr b="0" i="0" sz="1400" u="none" cap="none" strike="noStrike">
              <a:solidFill>
                <a:srgbClr val="000000"/>
              </a:solidFill>
              <a:latin typeface="Arial"/>
              <a:ea typeface="Arial"/>
              <a:cs typeface="Arial"/>
              <a:sym typeface="Arial"/>
            </a:endParaRPr>
          </a:p>
        </p:txBody>
      </p:sp>
      <p:sp>
        <p:nvSpPr>
          <p:cNvPr id="773" name="Google Shape;773;p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77" name="Shape 777"/>
        <p:cNvGrpSpPr/>
        <p:nvPr/>
      </p:nvGrpSpPr>
      <p:grpSpPr>
        <a:xfrm>
          <a:off x="0" y="0"/>
          <a:ext cx="0" cy="0"/>
          <a:chOff x="0" y="0"/>
          <a:chExt cx="0" cy="0"/>
        </a:xfrm>
      </p:grpSpPr>
      <p:sp>
        <p:nvSpPr>
          <p:cNvPr id="778" name="Google Shape;778;p3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Overview of a Modern ASR</a:t>
            </a:r>
            <a:endParaRPr sz="2600"/>
          </a:p>
        </p:txBody>
      </p:sp>
      <p:pic>
        <p:nvPicPr>
          <p:cNvPr id="779" name="Google Shape;779;p39"/>
          <p:cNvPicPr preferRelativeResize="0"/>
          <p:nvPr/>
        </p:nvPicPr>
        <p:blipFill rotWithShape="1">
          <a:blip r:embed="rId3">
            <a:alphaModFix/>
          </a:blip>
          <a:srcRect b="0" l="0" r="0" t="0"/>
          <a:stretch/>
        </p:blipFill>
        <p:spPr>
          <a:xfrm>
            <a:off x="158900" y="816775"/>
            <a:ext cx="4267228" cy="4219651"/>
          </a:xfrm>
          <a:prstGeom prst="rect">
            <a:avLst/>
          </a:prstGeom>
          <a:noFill/>
          <a:ln>
            <a:noFill/>
          </a:ln>
        </p:spPr>
      </p:pic>
      <p:sp>
        <p:nvSpPr>
          <p:cNvPr id="780" name="Google Shape;780;p39"/>
          <p:cNvSpPr/>
          <p:nvPr/>
        </p:nvSpPr>
        <p:spPr>
          <a:xfrm>
            <a:off x="1036475" y="2791025"/>
            <a:ext cx="1522200" cy="7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9"/>
          <p:cNvSpPr txBox="1"/>
          <p:nvPr/>
        </p:nvSpPr>
        <p:spPr>
          <a:xfrm>
            <a:off x="4544250" y="901075"/>
            <a:ext cx="4380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After data augmentation, there might be a </a:t>
            </a:r>
            <a:r>
              <a:rPr b="1" i="0" lang="en-GB" sz="1400" u="none" cap="none" strike="noStrike">
                <a:solidFill>
                  <a:srgbClr val="000000"/>
                </a:solidFill>
                <a:latin typeface="Roboto"/>
                <a:ea typeface="Roboto"/>
                <a:cs typeface="Roboto"/>
                <a:sym typeface="Roboto"/>
              </a:rPr>
              <a:t>feature extraction</a:t>
            </a:r>
            <a:r>
              <a:rPr b="0" i="0" lang="en-GB" sz="1400" u="none" cap="none" strike="noStrike">
                <a:solidFill>
                  <a:srgbClr val="000000"/>
                </a:solidFill>
                <a:latin typeface="Roboto"/>
                <a:ea typeface="Roboto"/>
                <a:cs typeface="Roboto"/>
                <a:sym typeface="Roboto"/>
              </a:rPr>
              <a:t> step.</a:t>
            </a:r>
            <a:endParaRPr b="0" i="0" sz="1400" u="none" cap="none" strike="noStrike">
              <a:solidFill>
                <a:srgbClr val="000000"/>
              </a:solidFill>
              <a:latin typeface="Roboto"/>
              <a:ea typeface="Roboto"/>
              <a:cs typeface="Roboto"/>
              <a:sym typeface="Roboto"/>
            </a:endParaRPr>
          </a:p>
        </p:txBody>
      </p:sp>
      <p:sp>
        <p:nvSpPr>
          <p:cNvPr id="782" name="Google Shape;782;p39"/>
          <p:cNvSpPr txBox="1"/>
          <p:nvPr/>
        </p:nvSpPr>
        <p:spPr>
          <a:xfrm>
            <a:off x="4544250" y="1663075"/>
            <a:ext cx="4380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Typically, we use 40 FBANKs.</a:t>
            </a:r>
            <a:endParaRPr b="0" i="0" sz="1400" u="none" cap="none" strike="noStrike">
              <a:solidFill>
                <a:srgbClr val="000000"/>
              </a:solidFill>
              <a:latin typeface="Roboto"/>
              <a:ea typeface="Roboto"/>
              <a:cs typeface="Roboto"/>
              <a:sym typeface="Roboto"/>
            </a:endParaRPr>
          </a:p>
        </p:txBody>
      </p:sp>
      <p:sp>
        <p:nvSpPr>
          <p:cNvPr id="783" name="Google Shape;783;p39"/>
          <p:cNvSpPr txBox="1"/>
          <p:nvPr/>
        </p:nvSpPr>
        <p:spPr>
          <a:xfrm>
            <a:off x="4544250" y="2196475"/>
            <a:ext cx="4380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As an alternative,  we can use MFCCs, Spectrogram, or the STFT.</a:t>
            </a:r>
            <a:endParaRPr b="0" i="0" sz="1400" u="none" cap="none" strike="noStrike">
              <a:solidFill>
                <a:srgbClr val="000000"/>
              </a:solidFill>
              <a:latin typeface="Roboto"/>
              <a:ea typeface="Roboto"/>
              <a:cs typeface="Roboto"/>
              <a:sym typeface="Roboto"/>
            </a:endParaRPr>
          </a:p>
        </p:txBody>
      </p:sp>
      <p:sp>
        <p:nvSpPr>
          <p:cNvPr id="784" name="Google Shape;784;p39"/>
          <p:cNvSpPr txBox="1"/>
          <p:nvPr/>
        </p:nvSpPr>
        <p:spPr>
          <a:xfrm>
            <a:off x="4544250" y="2958475"/>
            <a:ext cx="4380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some cases, we do not need a feature extraction step.</a:t>
            </a:r>
            <a:endParaRPr b="0" i="0" sz="1400" u="none" cap="none" strike="noStrike">
              <a:solidFill>
                <a:srgbClr val="000000"/>
              </a:solidFill>
              <a:latin typeface="Roboto"/>
              <a:ea typeface="Roboto"/>
              <a:cs typeface="Roboto"/>
              <a:sym typeface="Roboto"/>
            </a:endParaRPr>
          </a:p>
        </p:txBody>
      </p:sp>
      <p:sp>
        <p:nvSpPr>
          <p:cNvPr id="785" name="Google Shape;785;p39"/>
          <p:cNvSpPr txBox="1"/>
          <p:nvPr/>
        </p:nvSpPr>
        <p:spPr>
          <a:xfrm>
            <a:off x="4544250" y="3644275"/>
            <a:ext cx="4380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As we have seen, we can feed raw samples as well in neural networks (e.g, as done in SincNet or self-supervised models).</a:t>
            </a:r>
            <a:endParaRPr b="0" i="0" sz="1400" u="none" cap="none" strike="noStrike">
              <a:solidFill>
                <a:srgbClr val="000000"/>
              </a:solidFill>
              <a:latin typeface="Roboto"/>
              <a:ea typeface="Roboto"/>
              <a:cs typeface="Roboto"/>
              <a:sym typeface="Roboto"/>
            </a:endParaRPr>
          </a:p>
        </p:txBody>
      </p:sp>
      <p:sp>
        <p:nvSpPr>
          <p:cNvPr id="786" name="Google Shape;786;p3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90" name="Shape 790"/>
        <p:cNvGrpSpPr/>
        <p:nvPr/>
      </p:nvGrpSpPr>
      <p:grpSpPr>
        <a:xfrm>
          <a:off x="0" y="0"/>
          <a:ext cx="0" cy="0"/>
          <a:chOff x="0" y="0"/>
          <a:chExt cx="0" cy="0"/>
        </a:xfrm>
      </p:grpSpPr>
      <p:sp>
        <p:nvSpPr>
          <p:cNvPr id="791" name="Google Shape;791;p40"/>
          <p:cNvSpPr/>
          <p:nvPr/>
        </p:nvSpPr>
        <p:spPr>
          <a:xfrm>
            <a:off x="4689475" y="1816125"/>
            <a:ext cx="4092900" cy="3009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Overview of a Modern ASR</a:t>
            </a:r>
            <a:endParaRPr sz="2600"/>
          </a:p>
        </p:txBody>
      </p:sp>
      <p:pic>
        <p:nvPicPr>
          <p:cNvPr id="793" name="Google Shape;793;p40"/>
          <p:cNvPicPr preferRelativeResize="0"/>
          <p:nvPr/>
        </p:nvPicPr>
        <p:blipFill rotWithShape="1">
          <a:blip r:embed="rId3">
            <a:alphaModFix/>
          </a:blip>
          <a:srcRect b="0" l="0" r="0" t="0"/>
          <a:stretch/>
        </p:blipFill>
        <p:spPr>
          <a:xfrm>
            <a:off x="158900" y="816775"/>
            <a:ext cx="4267228" cy="4219651"/>
          </a:xfrm>
          <a:prstGeom prst="rect">
            <a:avLst/>
          </a:prstGeom>
          <a:noFill/>
          <a:ln>
            <a:noFill/>
          </a:ln>
        </p:spPr>
      </p:pic>
      <p:sp>
        <p:nvSpPr>
          <p:cNvPr id="794" name="Google Shape;794;p40"/>
          <p:cNvSpPr/>
          <p:nvPr/>
        </p:nvSpPr>
        <p:spPr>
          <a:xfrm>
            <a:off x="1042975" y="1915525"/>
            <a:ext cx="1522200" cy="7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0"/>
          <p:cNvSpPr txBox="1"/>
          <p:nvPr/>
        </p:nvSpPr>
        <p:spPr>
          <a:xfrm>
            <a:off x="4544250" y="901075"/>
            <a:ext cx="4380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then have a speech recognition </a:t>
            </a:r>
            <a:r>
              <a:rPr b="1" i="0" lang="en-GB" sz="1400" u="none" cap="none" strike="noStrike">
                <a:solidFill>
                  <a:srgbClr val="000000"/>
                </a:solidFill>
                <a:latin typeface="Roboto"/>
                <a:ea typeface="Roboto"/>
                <a:cs typeface="Roboto"/>
                <a:sym typeface="Roboto"/>
              </a:rPr>
              <a:t>neural network</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796" name="Google Shape;796;p40"/>
          <p:cNvSpPr txBox="1"/>
          <p:nvPr/>
        </p:nvSpPr>
        <p:spPr>
          <a:xfrm>
            <a:off x="4539375" y="1785525"/>
            <a:ext cx="3279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Encoder-Decoder Architectures</a:t>
            </a:r>
            <a:endParaRPr b="0" i="0" sz="1400" u="none" cap="none" strike="noStrike">
              <a:solidFill>
                <a:srgbClr val="000000"/>
              </a:solidFill>
              <a:latin typeface="Roboto"/>
              <a:ea typeface="Roboto"/>
              <a:cs typeface="Roboto"/>
              <a:sym typeface="Roboto"/>
            </a:endParaRPr>
          </a:p>
        </p:txBody>
      </p:sp>
      <p:cxnSp>
        <p:nvCxnSpPr>
          <p:cNvPr id="797" name="Google Shape;797;p40"/>
          <p:cNvCxnSpPr>
            <a:endCxn id="798" idx="0"/>
          </p:cNvCxnSpPr>
          <p:nvPr/>
        </p:nvCxnSpPr>
        <p:spPr>
          <a:xfrm flipH="1">
            <a:off x="5449575" y="2208300"/>
            <a:ext cx="520200" cy="266700"/>
          </a:xfrm>
          <a:prstGeom prst="straightConnector1">
            <a:avLst/>
          </a:prstGeom>
          <a:noFill/>
          <a:ln cap="flat" cmpd="sng" w="9525">
            <a:solidFill>
              <a:srgbClr val="424242"/>
            </a:solidFill>
            <a:prstDash val="solid"/>
            <a:round/>
            <a:headEnd len="sm" w="sm" type="none"/>
            <a:tailEnd len="med" w="med" type="triangle"/>
          </a:ln>
        </p:spPr>
      </p:cxnSp>
      <p:sp>
        <p:nvSpPr>
          <p:cNvPr id="798" name="Google Shape;798;p40"/>
          <p:cNvSpPr txBox="1"/>
          <p:nvPr/>
        </p:nvSpPr>
        <p:spPr>
          <a:xfrm>
            <a:off x="4839975" y="2475000"/>
            <a:ext cx="121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RNN-based</a:t>
            </a:r>
            <a:endParaRPr b="0" i="1" sz="1400" u="none" cap="none" strike="noStrike">
              <a:solidFill>
                <a:srgbClr val="000000"/>
              </a:solidFill>
              <a:latin typeface="Roboto"/>
              <a:ea typeface="Roboto"/>
              <a:cs typeface="Roboto"/>
              <a:sym typeface="Roboto"/>
            </a:endParaRPr>
          </a:p>
        </p:txBody>
      </p:sp>
      <p:sp>
        <p:nvSpPr>
          <p:cNvPr id="799" name="Google Shape;799;p40"/>
          <p:cNvSpPr txBox="1"/>
          <p:nvPr/>
        </p:nvSpPr>
        <p:spPr>
          <a:xfrm>
            <a:off x="6625425" y="2475000"/>
            <a:ext cx="197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Transformer-based</a:t>
            </a:r>
            <a:endParaRPr b="0" i="1" sz="1400" u="none" cap="none" strike="noStrike">
              <a:solidFill>
                <a:srgbClr val="000000"/>
              </a:solidFill>
              <a:latin typeface="Roboto"/>
              <a:ea typeface="Roboto"/>
              <a:cs typeface="Roboto"/>
              <a:sym typeface="Roboto"/>
            </a:endParaRPr>
          </a:p>
        </p:txBody>
      </p:sp>
      <p:sp>
        <p:nvSpPr>
          <p:cNvPr id="800" name="Google Shape;800;p40"/>
          <p:cNvSpPr txBox="1"/>
          <p:nvPr/>
        </p:nvSpPr>
        <p:spPr>
          <a:xfrm>
            <a:off x="4539375" y="3382363"/>
            <a:ext cx="4752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Connectionist Temporal Classification (CTC)</a:t>
            </a:r>
            <a:endParaRPr b="0" i="0" sz="1400" u="none" cap="none" strike="noStrike">
              <a:solidFill>
                <a:srgbClr val="000000"/>
              </a:solidFill>
              <a:latin typeface="Roboto"/>
              <a:ea typeface="Roboto"/>
              <a:cs typeface="Roboto"/>
              <a:sym typeface="Roboto"/>
            </a:endParaRPr>
          </a:p>
        </p:txBody>
      </p:sp>
      <p:sp>
        <p:nvSpPr>
          <p:cNvPr id="801" name="Google Shape;801;p40"/>
          <p:cNvSpPr txBox="1"/>
          <p:nvPr/>
        </p:nvSpPr>
        <p:spPr>
          <a:xfrm>
            <a:off x="5052400" y="4137200"/>
            <a:ext cx="234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Standard CTC</a:t>
            </a:r>
            <a:endParaRPr b="0" i="1" sz="1400" u="none" cap="none" strike="noStrike">
              <a:solidFill>
                <a:srgbClr val="000000"/>
              </a:solidFill>
              <a:latin typeface="Roboto"/>
              <a:ea typeface="Roboto"/>
              <a:cs typeface="Roboto"/>
              <a:sym typeface="Roboto"/>
            </a:endParaRPr>
          </a:p>
        </p:txBody>
      </p:sp>
      <p:sp>
        <p:nvSpPr>
          <p:cNvPr id="802" name="Google Shape;802;p40"/>
          <p:cNvSpPr txBox="1"/>
          <p:nvPr/>
        </p:nvSpPr>
        <p:spPr>
          <a:xfrm>
            <a:off x="7042000" y="4137200"/>
            <a:ext cx="197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Transducers</a:t>
            </a:r>
            <a:endParaRPr b="0" i="1" sz="1400" u="none" cap="none" strike="noStrike">
              <a:solidFill>
                <a:srgbClr val="000000"/>
              </a:solidFill>
              <a:latin typeface="Roboto"/>
              <a:ea typeface="Roboto"/>
              <a:cs typeface="Roboto"/>
              <a:sym typeface="Roboto"/>
            </a:endParaRPr>
          </a:p>
        </p:txBody>
      </p:sp>
      <p:cxnSp>
        <p:nvCxnSpPr>
          <p:cNvPr id="803" name="Google Shape;803;p40"/>
          <p:cNvCxnSpPr/>
          <p:nvPr/>
        </p:nvCxnSpPr>
        <p:spPr>
          <a:xfrm>
            <a:off x="6491725" y="2184450"/>
            <a:ext cx="503400" cy="314400"/>
          </a:xfrm>
          <a:prstGeom prst="straightConnector1">
            <a:avLst/>
          </a:prstGeom>
          <a:noFill/>
          <a:ln cap="flat" cmpd="sng" w="9525">
            <a:solidFill>
              <a:srgbClr val="424242"/>
            </a:solidFill>
            <a:prstDash val="solid"/>
            <a:round/>
            <a:headEnd len="sm" w="sm" type="none"/>
            <a:tailEnd len="med" w="med" type="triangle"/>
          </a:ln>
        </p:spPr>
      </p:cxnSp>
      <p:cxnSp>
        <p:nvCxnSpPr>
          <p:cNvPr id="804" name="Google Shape;804;p40"/>
          <p:cNvCxnSpPr/>
          <p:nvPr/>
        </p:nvCxnSpPr>
        <p:spPr>
          <a:xfrm flipH="1">
            <a:off x="5653575" y="3782575"/>
            <a:ext cx="656700" cy="349200"/>
          </a:xfrm>
          <a:prstGeom prst="straightConnector1">
            <a:avLst/>
          </a:prstGeom>
          <a:noFill/>
          <a:ln cap="flat" cmpd="sng" w="9525">
            <a:solidFill>
              <a:srgbClr val="424242"/>
            </a:solidFill>
            <a:prstDash val="solid"/>
            <a:round/>
            <a:headEnd len="sm" w="sm" type="none"/>
            <a:tailEnd len="med" w="med" type="triangle"/>
          </a:ln>
        </p:spPr>
      </p:cxnSp>
      <p:cxnSp>
        <p:nvCxnSpPr>
          <p:cNvPr id="805" name="Google Shape;805;p40"/>
          <p:cNvCxnSpPr/>
          <p:nvPr/>
        </p:nvCxnSpPr>
        <p:spPr>
          <a:xfrm>
            <a:off x="6799800" y="3802675"/>
            <a:ext cx="591900" cy="342000"/>
          </a:xfrm>
          <a:prstGeom prst="straightConnector1">
            <a:avLst/>
          </a:prstGeom>
          <a:noFill/>
          <a:ln cap="flat" cmpd="sng" w="9525">
            <a:solidFill>
              <a:srgbClr val="424242"/>
            </a:solidFill>
            <a:prstDash val="solid"/>
            <a:round/>
            <a:headEnd len="sm" w="sm" type="none"/>
            <a:tailEnd len="med" w="med" type="triangle"/>
          </a:ln>
        </p:spPr>
      </p:cxnSp>
      <p:sp>
        <p:nvSpPr>
          <p:cNvPr id="806" name="Google Shape;806;p4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10" name="Shape 810"/>
        <p:cNvGrpSpPr/>
        <p:nvPr/>
      </p:nvGrpSpPr>
      <p:grpSpPr>
        <a:xfrm>
          <a:off x="0" y="0"/>
          <a:ext cx="0" cy="0"/>
          <a:chOff x="0" y="0"/>
          <a:chExt cx="0" cy="0"/>
        </a:xfrm>
      </p:grpSpPr>
      <p:sp>
        <p:nvSpPr>
          <p:cNvPr id="811" name="Google Shape;811;p41"/>
          <p:cNvSpPr/>
          <p:nvPr/>
        </p:nvSpPr>
        <p:spPr>
          <a:xfrm>
            <a:off x="4592175" y="1434475"/>
            <a:ext cx="4455900" cy="3168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Overview of a Modern ASR</a:t>
            </a:r>
            <a:endParaRPr sz="2600"/>
          </a:p>
        </p:txBody>
      </p:sp>
      <p:pic>
        <p:nvPicPr>
          <p:cNvPr id="813" name="Google Shape;813;p41"/>
          <p:cNvPicPr preferRelativeResize="0"/>
          <p:nvPr/>
        </p:nvPicPr>
        <p:blipFill rotWithShape="1">
          <a:blip r:embed="rId3">
            <a:alphaModFix/>
          </a:blip>
          <a:srcRect b="0" l="0" r="0" t="0"/>
          <a:stretch/>
        </p:blipFill>
        <p:spPr>
          <a:xfrm>
            <a:off x="158900" y="816775"/>
            <a:ext cx="4267228" cy="4219651"/>
          </a:xfrm>
          <a:prstGeom prst="rect">
            <a:avLst/>
          </a:prstGeom>
          <a:noFill/>
          <a:ln>
            <a:noFill/>
          </a:ln>
        </p:spPr>
      </p:pic>
      <p:sp>
        <p:nvSpPr>
          <p:cNvPr id="814" name="Google Shape;814;p41"/>
          <p:cNvSpPr/>
          <p:nvPr/>
        </p:nvSpPr>
        <p:spPr>
          <a:xfrm>
            <a:off x="158900" y="1153525"/>
            <a:ext cx="2406300" cy="7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1"/>
          <p:cNvSpPr txBox="1"/>
          <p:nvPr/>
        </p:nvSpPr>
        <p:spPr>
          <a:xfrm>
            <a:off x="4544250" y="1434475"/>
            <a:ext cx="4503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Beamsearch is a </a:t>
            </a:r>
            <a:r>
              <a:rPr b="1" i="0" lang="en-GB" sz="1400" u="none" cap="none" strike="noStrike">
                <a:solidFill>
                  <a:srgbClr val="000000"/>
                </a:solidFill>
                <a:latin typeface="Roboto"/>
                <a:ea typeface="Roboto"/>
                <a:cs typeface="Roboto"/>
                <a:sym typeface="Roboto"/>
              </a:rPr>
              <a:t>search algorithm</a:t>
            </a:r>
            <a:r>
              <a:rPr b="0" i="0" lang="en-GB" sz="1400" u="none" cap="none" strike="noStrike">
                <a:solidFill>
                  <a:srgbClr val="000000"/>
                </a:solidFill>
                <a:latin typeface="Roboto"/>
                <a:ea typeface="Roboto"/>
                <a:cs typeface="Roboto"/>
                <a:sym typeface="Roboto"/>
              </a:rPr>
              <a:t> used </a:t>
            </a:r>
            <a:r>
              <a:rPr b="0" i="0" lang="en-GB" sz="1400" u="none" cap="none" strike="noStrike">
                <a:solidFill>
                  <a:srgbClr val="000000"/>
                </a:solidFill>
                <a:latin typeface="Arial"/>
                <a:ea typeface="Arial"/>
                <a:cs typeface="Arial"/>
                <a:sym typeface="Arial"/>
              </a:rPr>
              <a:t>to find the most likely sequence of words. </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816" name="Google Shape;816;p41"/>
          <p:cNvSpPr txBox="1"/>
          <p:nvPr/>
        </p:nvSpPr>
        <p:spPr>
          <a:xfrm>
            <a:off x="4511825" y="2187100"/>
            <a:ext cx="4536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explore step-by-step  different alternatives and keep the most promising ones.</a:t>
            </a:r>
            <a:endParaRPr b="0" i="0" sz="1400" u="none" cap="none" strike="noStrike">
              <a:solidFill>
                <a:srgbClr val="000000"/>
              </a:solidFill>
              <a:latin typeface="Arial"/>
              <a:ea typeface="Arial"/>
              <a:cs typeface="Arial"/>
              <a:sym typeface="Arial"/>
            </a:endParaRPr>
          </a:p>
        </p:txBody>
      </p:sp>
      <p:sp>
        <p:nvSpPr>
          <p:cNvPr id="817" name="Google Shape;817;p41"/>
          <p:cNvSpPr txBox="1"/>
          <p:nvPr/>
        </p:nvSpPr>
        <p:spPr>
          <a:xfrm>
            <a:off x="5026750" y="6142375"/>
            <a:ext cx="3000000" cy="337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400"/>
              <a:buFont typeface="Arial"/>
              <a:buNone/>
            </a:pPr>
            <a:r>
              <a:rPr b="0" i="0" lang="en-GB" sz="1400" u="none" cap="none" strike="noStrike">
                <a:solidFill>
                  <a:srgbClr val="000000"/>
                </a:solidFill>
                <a:latin typeface="Arial"/>
                <a:ea typeface="Arial"/>
                <a:cs typeface="Arial"/>
                <a:sym typeface="Arial"/>
              </a:rPr>
              <a:t>Beam search is an algorithm used in speech recognition to find the most likely sequence of words that a speaker intended to say. It works by exploring multiple possible paths through the language model, keeping only the most likely paths based on the probability of each word given the previous words.. By limiting the number of paths, the algorithm can efficiently search through the possibilities and find the most likely transcription.</a:t>
            </a:r>
            <a:endParaRPr b="0" i="0" sz="1400" u="none" cap="none" strike="noStrike">
              <a:solidFill>
                <a:srgbClr val="000000"/>
              </a:solidFill>
              <a:latin typeface="Arial"/>
              <a:ea typeface="Arial"/>
              <a:cs typeface="Arial"/>
              <a:sym typeface="Arial"/>
            </a:endParaRPr>
          </a:p>
        </p:txBody>
      </p:sp>
      <p:sp>
        <p:nvSpPr>
          <p:cNvPr id="818" name="Google Shape;818;p41"/>
          <p:cNvSpPr txBox="1"/>
          <p:nvPr/>
        </p:nvSpPr>
        <p:spPr>
          <a:xfrm>
            <a:off x="4600950" y="3866500"/>
            <a:ext cx="4455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alternatives can be optionally rescored with an external language model.</a:t>
            </a:r>
            <a:endParaRPr b="0" i="0" sz="1400" u="none" cap="none" strike="noStrike">
              <a:solidFill>
                <a:srgbClr val="000000"/>
              </a:solidFill>
              <a:latin typeface="Arial"/>
              <a:ea typeface="Arial"/>
              <a:cs typeface="Arial"/>
              <a:sym typeface="Arial"/>
            </a:endParaRPr>
          </a:p>
        </p:txBody>
      </p:sp>
      <p:sp>
        <p:nvSpPr>
          <p:cNvPr id="819" name="Google Shape;819;p41"/>
          <p:cNvSpPr txBox="1"/>
          <p:nvPr/>
        </p:nvSpPr>
        <p:spPr>
          <a:xfrm>
            <a:off x="4526400" y="2999125"/>
            <a:ext cx="4503900" cy="648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"beam" refers to the number of alternatives that the algorithm considers at each step.</a:t>
            </a:r>
            <a:endParaRPr b="0" i="0" sz="1400" u="none" cap="none" strike="noStrike">
              <a:solidFill>
                <a:srgbClr val="000000"/>
              </a:solidFill>
              <a:latin typeface="Arial"/>
              <a:ea typeface="Arial"/>
              <a:cs typeface="Arial"/>
              <a:sym typeface="Arial"/>
            </a:endParaRPr>
          </a:p>
        </p:txBody>
      </p:sp>
      <p:sp>
        <p:nvSpPr>
          <p:cNvPr id="820" name="Google Shape;820;p41"/>
          <p:cNvSpPr/>
          <p:nvPr/>
        </p:nvSpPr>
        <p:spPr>
          <a:xfrm>
            <a:off x="4592175" y="1020325"/>
            <a:ext cx="1491900" cy="275700"/>
          </a:xfrm>
          <a:prstGeom prst="rect">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1"/>
          <p:cNvSpPr txBox="1"/>
          <p:nvPr/>
        </p:nvSpPr>
        <p:spPr>
          <a:xfrm>
            <a:off x="4592175" y="958075"/>
            <a:ext cx="138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Beamsearch</a:t>
            </a:r>
            <a:endParaRPr b="1" i="0" sz="1400" u="none" cap="none" strike="noStrike">
              <a:solidFill>
                <a:srgbClr val="000000"/>
              </a:solidFill>
              <a:latin typeface="Roboto"/>
              <a:ea typeface="Roboto"/>
              <a:cs typeface="Roboto"/>
              <a:sym typeface="Roboto"/>
            </a:endParaRPr>
          </a:p>
        </p:txBody>
      </p:sp>
      <p:sp>
        <p:nvSpPr>
          <p:cNvPr id="822" name="Google Shape;822;p4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3" name="Shape 83"/>
        <p:cNvGrpSpPr/>
        <p:nvPr/>
      </p:nvGrpSpPr>
      <p:grpSpPr>
        <a:xfrm>
          <a:off x="0" y="0"/>
          <a:ext cx="0" cy="0"/>
          <a:chOff x="0" y="0"/>
          <a:chExt cx="0" cy="0"/>
        </a:xfrm>
      </p:grpSpPr>
      <p:sp>
        <p:nvSpPr>
          <p:cNvPr id="84" name="Google Shape;84;p1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Summary of the last episode….</a:t>
            </a:r>
            <a:endParaRPr sz="2600"/>
          </a:p>
        </p:txBody>
      </p:sp>
      <p:sp>
        <p:nvSpPr>
          <p:cNvPr id="85" name="Google Shape;85;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86" name="Google Shape;86;p15"/>
          <p:cNvPicPr preferRelativeResize="0"/>
          <p:nvPr/>
        </p:nvPicPr>
        <p:blipFill>
          <a:blip r:embed="rId3">
            <a:alphaModFix/>
          </a:blip>
          <a:stretch>
            <a:fillRect/>
          </a:stretch>
        </p:blipFill>
        <p:spPr>
          <a:xfrm>
            <a:off x="1007850" y="717750"/>
            <a:ext cx="6338530" cy="4515750"/>
          </a:xfrm>
          <a:prstGeom prst="rect">
            <a:avLst/>
          </a:prstGeom>
          <a:noFill/>
          <a:ln>
            <a:noFill/>
          </a:ln>
        </p:spPr>
      </p:pic>
      <p:sp>
        <p:nvSpPr>
          <p:cNvPr id="87" name="Google Shape;87;p15"/>
          <p:cNvSpPr txBox="1"/>
          <p:nvPr/>
        </p:nvSpPr>
        <p:spPr>
          <a:xfrm>
            <a:off x="6332050" y="1419875"/>
            <a:ext cx="19809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Average = 22.2</a:t>
            </a:r>
            <a:endParaRPr sz="1800">
              <a:solidFill>
                <a:schemeClr val="lt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6" name="Shape 826"/>
        <p:cNvGrpSpPr/>
        <p:nvPr/>
      </p:nvGrpSpPr>
      <p:grpSpPr>
        <a:xfrm>
          <a:off x="0" y="0"/>
          <a:ext cx="0" cy="0"/>
          <a:chOff x="0" y="0"/>
          <a:chExt cx="0" cy="0"/>
        </a:xfrm>
      </p:grpSpPr>
      <p:sp>
        <p:nvSpPr>
          <p:cNvPr id="827" name="Google Shape;827;p42"/>
          <p:cNvSpPr txBox="1"/>
          <p:nvPr/>
        </p:nvSpPr>
        <p:spPr>
          <a:xfrm>
            <a:off x="1211650" y="1678325"/>
            <a:ext cx="69807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Arial"/>
                <a:ea typeface="Arial"/>
                <a:cs typeface="Arial"/>
                <a:sym typeface="Arial"/>
              </a:rPr>
              <a:t>Tokenization</a:t>
            </a:r>
            <a:endParaRPr b="0" i="0" sz="2600" u="none" cap="none" strike="noStrike">
              <a:solidFill>
                <a:srgbClr val="202124"/>
              </a:solidFill>
              <a:highlight>
                <a:srgbClr val="FFFFFF"/>
              </a:highlight>
              <a:latin typeface="Arial"/>
              <a:ea typeface="Arial"/>
              <a:cs typeface="Arial"/>
              <a:sym typeface="Arial"/>
            </a:endParaRPr>
          </a:p>
        </p:txBody>
      </p:sp>
      <p:sp>
        <p:nvSpPr>
          <p:cNvPr id="828" name="Google Shape;828;p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32" name="Shape 832"/>
        <p:cNvGrpSpPr/>
        <p:nvPr/>
      </p:nvGrpSpPr>
      <p:grpSpPr>
        <a:xfrm>
          <a:off x="0" y="0"/>
          <a:ext cx="0" cy="0"/>
          <a:chOff x="0" y="0"/>
          <a:chExt cx="0" cy="0"/>
        </a:xfrm>
      </p:grpSpPr>
      <p:sp>
        <p:nvSpPr>
          <p:cNvPr id="833" name="Google Shape;833;p4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Tokenization</a:t>
            </a:r>
            <a:endParaRPr sz="2600"/>
          </a:p>
        </p:txBody>
      </p:sp>
      <p:sp>
        <p:nvSpPr>
          <p:cNvPr id="834" name="Google Shape;834;p43"/>
          <p:cNvSpPr txBox="1"/>
          <p:nvPr/>
        </p:nvSpPr>
        <p:spPr>
          <a:xfrm>
            <a:off x="4494875" y="961600"/>
            <a:ext cx="45321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first design decision for a speech recognizer is choosing which </a:t>
            </a:r>
            <a:r>
              <a:rPr b="1" i="0" lang="en-GB" sz="1400" u="none" cap="none" strike="noStrike">
                <a:solidFill>
                  <a:srgbClr val="000000"/>
                </a:solidFill>
                <a:latin typeface="Arial"/>
                <a:ea typeface="Arial"/>
                <a:cs typeface="Arial"/>
                <a:sym typeface="Arial"/>
              </a:rPr>
              <a:t>tokens</a:t>
            </a:r>
            <a:r>
              <a:rPr b="0" i="0" lang="en-GB" sz="1400" u="none" cap="none" strike="noStrike">
                <a:solidFill>
                  <a:srgbClr val="000000"/>
                </a:solidFill>
                <a:latin typeface="Arial"/>
                <a:ea typeface="Arial"/>
                <a:cs typeface="Arial"/>
                <a:sym typeface="Arial"/>
              </a:rPr>
              <a:t> to use for the output prediction.</a:t>
            </a:r>
            <a:endParaRPr b="0" i="0" sz="1400" u="none" cap="none" strike="noStrike">
              <a:solidFill>
                <a:srgbClr val="000000"/>
              </a:solidFill>
              <a:latin typeface="Arial"/>
              <a:ea typeface="Arial"/>
              <a:cs typeface="Arial"/>
              <a:sym typeface="Arial"/>
            </a:endParaRPr>
          </a:p>
        </p:txBody>
      </p:sp>
      <p:pic>
        <p:nvPicPr>
          <p:cNvPr id="835" name="Google Shape;835;p43"/>
          <p:cNvPicPr preferRelativeResize="0"/>
          <p:nvPr/>
        </p:nvPicPr>
        <p:blipFill rotWithShape="1">
          <a:blip r:embed="rId3">
            <a:alphaModFix/>
          </a:blip>
          <a:srcRect b="0" l="0" r="0" t="0"/>
          <a:stretch/>
        </p:blipFill>
        <p:spPr>
          <a:xfrm>
            <a:off x="227650" y="830150"/>
            <a:ext cx="4267228" cy="4219651"/>
          </a:xfrm>
          <a:prstGeom prst="rect">
            <a:avLst/>
          </a:prstGeom>
          <a:noFill/>
          <a:ln>
            <a:noFill/>
          </a:ln>
        </p:spPr>
      </p:pic>
      <p:sp>
        <p:nvSpPr>
          <p:cNvPr id="836" name="Google Shape;836;p43"/>
          <p:cNvSpPr txBox="1"/>
          <p:nvPr/>
        </p:nvSpPr>
        <p:spPr>
          <a:xfrm>
            <a:off x="4545125" y="1847200"/>
            <a:ext cx="286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There are different options:</a:t>
            </a:r>
            <a:endParaRPr b="0" i="0" sz="1400" u="none" cap="none" strike="noStrike">
              <a:solidFill>
                <a:srgbClr val="000000"/>
              </a:solidFill>
              <a:latin typeface="Arial"/>
              <a:ea typeface="Arial"/>
              <a:cs typeface="Arial"/>
              <a:sym typeface="Arial"/>
            </a:endParaRPr>
          </a:p>
        </p:txBody>
      </p:sp>
      <p:sp>
        <p:nvSpPr>
          <p:cNvPr id="837" name="Google Shape;837;p43"/>
          <p:cNvSpPr txBox="1"/>
          <p:nvPr/>
        </p:nvSpPr>
        <p:spPr>
          <a:xfrm>
            <a:off x="5678350" y="2435500"/>
            <a:ext cx="22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Do we predict words?</a:t>
            </a:r>
            <a:endParaRPr b="0" i="1" sz="1400" u="none" cap="none" strike="noStrike">
              <a:solidFill>
                <a:srgbClr val="000000"/>
              </a:solidFill>
              <a:latin typeface="Roboto"/>
              <a:ea typeface="Roboto"/>
              <a:cs typeface="Roboto"/>
              <a:sym typeface="Roboto"/>
            </a:endParaRPr>
          </a:p>
        </p:txBody>
      </p:sp>
      <p:pic>
        <p:nvPicPr>
          <p:cNvPr id="838" name="Google Shape;838;p43"/>
          <p:cNvPicPr preferRelativeResize="0"/>
          <p:nvPr/>
        </p:nvPicPr>
        <p:blipFill rotWithShape="1">
          <a:blip r:embed="rId4">
            <a:alphaModFix/>
          </a:blip>
          <a:srcRect b="0" l="0" r="0" t="0"/>
          <a:stretch/>
        </p:blipFill>
        <p:spPr>
          <a:xfrm>
            <a:off x="4930675" y="2374688"/>
            <a:ext cx="602700" cy="558516"/>
          </a:xfrm>
          <a:prstGeom prst="rect">
            <a:avLst/>
          </a:prstGeom>
          <a:noFill/>
          <a:ln>
            <a:noFill/>
          </a:ln>
        </p:spPr>
      </p:pic>
      <p:sp>
        <p:nvSpPr>
          <p:cNvPr id="839" name="Google Shape;839;p43"/>
          <p:cNvSpPr txBox="1"/>
          <p:nvPr/>
        </p:nvSpPr>
        <p:spPr>
          <a:xfrm>
            <a:off x="5678350" y="3121300"/>
            <a:ext cx="22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Do we predict characters?</a:t>
            </a:r>
            <a:endParaRPr b="0" i="1" sz="1400" u="none" cap="none" strike="noStrike">
              <a:solidFill>
                <a:srgbClr val="000000"/>
              </a:solidFill>
              <a:latin typeface="Roboto"/>
              <a:ea typeface="Roboto"/>
              <a:cs typeface="Roboto"/>
              <a:sym typeface="Roboto"/>
            </a:endParaRPr>
          </a:p>
        </p:txBody>
      </p:sp>
      <p:pic>
        <p:nvPicPr>
          <p:cNvPr id="840" name="Google Shape;840;p43"/>
          <p:cNvPicPr preferRelativeResize="0"/>
          <p:nvPr/>
        </p:nvPicPr>
        <p:blipFill rotWithShape="1">
          <a:blip r:embed="rId4">
            <a:alphaModFix/>
          </a:blip>
          <a:srcRect b="0" l="0" r="0" t="0"/>
          <a:stretch/>
        </p:blipFill>
        <p:spPr>
          <a:xfrm>
            <a:off x="4930675" y="3060488"/>
            <a:ext cx="602700" cy="558516"/>
          </a:xfrm>
          <a:prstGeom prst="rect">
            <a:avLst/>
          </a:prstGeom>
          <a:noFill/>
          <a:ln>
            <a:noFill/>
          </a:ln>
        </p:spPr>
      </p:pic>
      <p:sp>
        <p:nvSpPr>
          <p:cNvPr id="841" name="Google Shape;841;p43"/>
          <p:cNvSpPr txBox="1"/>
          <p:nvPr/>
        </p:nvSpPr>
        <p:spPr>
          <a:xfrm>
            <a:off x="5678350" y="3807100"/>
            <a:ext cx="22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Do we predict phonemes?</a:t>
            </a:r>
            <a:endParaRPr b="0" i="1" sz="1400" u="none" cap="none" strike="noStrike">
              <a:solidFill>
                <a:srgbClr val="000000"/>
              </a:solidFill>
              <a:latin typeface="Roboto"/>
              <a:ea typeface="Roboto"/>
              <a:cs typeface="Roboto"/>
              <a:sym typeface="Roboto"/>
            </a:endParaRPr>
          </a:p>
        </p:txBody>
      </p:sp>
      <p:pic>
        <p:nvPicPr>
          <p:cNvPr id="842" name="Google Shape;842;p43"/>
          <p:cNvPicPr preferRelativeResize="0"/>
          <p:nvPr/>
        </p:nvPicPr>
        <p:blipFill rotWithShape="1">
          <a:blip r:embed="rId4">
            <a:alphaModFix/>
          </a:blip>
          <a:srcRect b="0" l="0" r="0" t="0"/>
          <a:stretch/>
        </p:blipFill>
        <p:spPr>
          <a:xfrm>
            <a:off x="4930675" y="3746288"/>
            <a:ext cx="602700" cy="558516"/>
          </a:xfrm>
          <a:prstGeom prst="rect">
            <a:avLst/>
          </a:prstGeom>
          <a:noFill/>
          <a:ln>
            <a:noFill/>
          </a:ln>
        </p:spPr>
      </p:pic>
      <p:sp>
        <p:nvSpPr>
          <p:cNvPr id="843" name="Google Shape;843;p43"/>
          <p:cNvSpPr txBox="1"/>
          <p:nvPr/>
        </p:nvSpPr>
        <p:spPr>
          <a:xfrm>
            <a:off x="5678350" y="4492900"/>
            <a:ext cx="261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Do we predict something else?</a:t>
            </a:r>
            <a:endParaRPr b="0" i="1" sz="1400" u="none" cap="none" strike="noStrike">
              <a:solidFill>
                <a:srgbClr val="000000"/>
              </a:solidFill>
              <a:latin typeface="Roboto"/>
              <a:ea typeface="Roboto"/>
              <a:cs typeface="Roboto"/>
              <a:sym typeface="Roboto"/>
            </a:endParaRPr>
          </a:p>
        </p:txBody>
      </p:sp>
      <p:pic>
        <p:nvPicPr>
          <p:cNvPr id="844" name="Google Shape;844;p43"/>
          <p:cNvPicPr preferRelativeResize="0"/>
          <p:nvPr/>
        </p:nvPicPr>
        <p:blipFill rotWithShape="1">
          <a:blip r:embed="rId4">
            <a:alphaModFix/>
          </a:blip>
          <a:srcRect b="0" l="0" r="0" t="0"/>
          <a:stretch/>
        </p:blipFill>
        <p:spPr>
          <a:xfrm>
            <a:off x="4930675" y="4432088"/>
            <a:ext cx="602700" cy="558516"/>
          </a:xfrm>
          <a:prstGeom prst="rect">
            <a:avLst/>
          </a:prstGeom>
          <a:noFill/>
          <a:ln>
            <a:noFill/>
          </a:ln>
        </p:spPr>
      </p:pic>
      <p:sp>
        <p:nvSpPr>
          <p:cNvPr id="845" name="Google Shape;845;p4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49" name="Shape 849"/>
        <p:cNvGrpSpPr/>
        <p:nvPr/>
      </p:nvGrpSpPr>
      <p:grpSpPr>
        <a:xfrm>
          <a:off x="0" y="0"/>
          <a:ext cx="0" cy="0"/>
          <a:chOff x="0" y="0"/>
          <a:chExt cx="0" cy="0"/>
        </a:xfrm>
      </p:grpSpPr>
      <p:sp>
        <p:nvSpPr>
          <p:cNvPr id="850" name="Google Shape;850;p4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Tokenization</a:t>
            </a:r>
            <a:endParaRPr sz="2600"/>
          </a:p>
        </p:txBody>
      </p:sp>
      <p:sp>
        <p:nvSpPr>
          <p:cNvPr id="851" name="Google Shape;851;p44"/>
          <p:cNvSpPr txBox="1"/>
          <p:nvPr/>
        </p:nvSpPr>
        <p:spPr>
          <a:xfrm>
            <a:off x="272425" y="809200"/>
            <a:ext cx="4747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One option is to use full </a:t>
            </a:r>
            <a:r>
              <a:rPr b="1" i="0" lang="en-GB" sz="1400" u="none" cap="none" strike="noStrike">
                <a:solidFill>
                  <a:srgbClr val="000000"/>
                </a:solidFill>
                <a:latin typeface="Arial"/>
                <a:ea typeface="Arial"/>
                <a:cs typeface="Arial"/>
                <a:sym typeface="Arial"/>
              </a:rPr>
              <a:t>words</a:t>
            </a:r>
            <a:r>
              <a:rPr b="0" i="0" lang="en-GB" sz="1400" u="none" cap="none" strike="noStrike">
                <a:solidFill>
                  <a:srgbClr val="000000"/>
                </a:solidFill>
                <a:latin typeface="Arial"/>
                <a:ea typeface="Arial"/>
                <a:cs typeface="Arial"/>
                <a:sym typeface="Arial"/>
              </a:rPr>
              <a:t> as basic tokens.</a:t>
            </a:r>
            <a:endParaRPr b="0" i="0" sz="1400" u="none" cap="none" strike="noStrike">
              <a:solidFill>
                <a:srgbClr val="000000"/>
              </a:solidFill>
              <a:latin typeface="Arial"/>
              <a:ea typeface="Arial"/>
              <a:cs typeface="Arial"/>
              <a:sym typeface="Arial"/>
            </a:endParaRPr>
          </a:p>
        </p:txBody>
      </p:sp>
      <p:cxnSp>
        <p:nvCxnSpPr>
          <p:cNvPr id="852" name="Google Shape;852;p44"/>
          <p:cNvCxnSpPr/>
          <p:nvPr/>
        </p:nvCxnSpPr>
        <p:spPr>
          <a:xfrm>
            <a:off x="2094975" y="2205900"/>
            <a:ext cx="387600" cy="0"/>
          </a:xfrm>
          <a:prstGeom prst="straightConnector1">
            <a:avLst/>
          </a:prstGeom>
          <a:noFill/>
          <a:ln cap="flat" cmpd="sng" w="9525">
            <a:solidFill>
              <a:schemeClr val="dk2"/>
            </a:solidFill>
            <a:prstDash val="solid"/>
            <a:round/>
            <a:headEnd len="sm" w="sm" type="none"/>
            <a:tailEnd len="med" w="med" type="triangle"/>
          </a:ln>
        </p:spPr>
      </p:cxnSp>
      <p:sp>
        <p:nvSpPr>
          <p:cNvPr id="853" name="Google Shape;853;p44"/>
          <p:cNvSpPr/>
          <p:nvPr/>
        </p:nvSpPr>
        <p:spPr>
          <a:xfrm>
            <a:off x="2579500" y="1932950"/>
            <a:ext cx="1237500" cy="55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Encoder</a:t>
            </a:r>
            <a:endParaRPr b="0" i="0" sz="1400" u="none" cap="none" strike="noStrike">
              <a:solidFill>
                <a:srgbClr val="000000"/>
              </a:solidFill>
              <a:latin typeface="Arial"/>
              <a:ea typeface="Arial"/>
              <a:cs typeface="Arial"/>
              <a:sym typeface="Arial"/>
            </a:endParaRPr>
          </a:p>
        </p:txBody>
      </p:sp>
      <p:pic>
        <p:nvPicPr>
          <p:cNvPr id="854" name="Google Shape;854;p44"/>
          <p:cNvPicPr preferRelativeResize="0"/>
          <p:nvPr/>
        </p:nvPicPr>
        <p:blipFill rotWithShape="1">
          <a:blip r:embed="rId3">
            <a:alphaModFix/>
          </a:blip>
          <a:srcRect b="0" l="0" r="0" t="0"/>
          <a:stretch/>
        </p:blipFill>
        <p:spPr>
          <a:xfrm>
            <a:off x="208500" y="2035675"/>
            <a:ext cx="1759001" cy="340456"/>
          </a:xfrm>
          <a:prstGeom prst="rect">
            <a:avLst/>
          </a:prstGeom>
          <a:noFill/>
          <a:ln>
            <a:noFill/>
          </a:ln>
        </p:spPr>
      </p:pic>
      <p:cxnSp>
        <p:nvCxnSpPr>
          <p:cNvPr id="855" name="Google Shape;855;p44"/>
          <p:cNvCxnSpPr/>
          <p:nvPr/>
        </p:nvCxnSpPr>
        <p:spPr>
          <a:xfrm>
            <a:off x="3913925" y="2262625"/>
            <a:ext cx="387600" cy="0"/>
          </a:xfrm>
          <a:prstGeom prst="straightConnector1">
            <a:avLst/>
          </a:prstGeom>
          <a:noFill/>
          <a:ln cap="flat" cmpd="sng" w="9525">
            <a:solidFill>
              <a:schemeClr val="dk2"/>
            </a:solidFill>
            <a:prstDash val="solid"/>
            <a:round/>
            <a:headEnd len="sm" w="sm" type="none"/>
            <a:tailEnd len="med" w="med" type="triangle"/>
          </a:ln>
        </p:spPr>
      </p:cxnSp>
      <p:sp>
        <p:nvSpPr>
          <p:cNvPr id="856" name="Google Shape;856;p44"/>
          <p:cNvSpPr/>
          <p:nvPr/>
        </p:nvSpPr>
        <p:spPr>
          <a:xfrm>
            <a:off x="4467725" y="2011638"/>
            <a:ext cx="1027800" cy="400200"/>
          </a:xfrm>
          <a:prstGeom prst="rect">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7" name="Google Shape;857;p44"/>
          <p:cNvCxnSpPr>
            <a:stCxn id="856" idx="3"/>
          </p:cNvCxnSpPr>
          <p:nvPr/>
        </p:nvCxnSpPr>
        <p:spPr>
          <a:xfrm>
            <a:off x="5495525" y="2211738"/>
            <a:ext cx="246300" cy="3000"/>
          </a:xfrm>
          <a:prstGeom prst="straightConnector1">
            <a:avLst/>
          </a:prstGeom>
          <a:noFill/>
          <a:ln cap="flat" cmpd="sng" w="9525">
            <a:solidFill>
              <a:srgbClr val="424242"/>
            </a:solidFill>
            <a:prstDash val="solid"/>
            <a:round/>
            <a:headEnd len="sm" w="sm" type="none"/>
            <a:tailEnd len="med" w="med" type="triangle"/>
          </a:ln>
        </p:spPr>
      </p:cxnSp>
      <p:cxnSp>
        <p:nvCxnSpPr>
          <p:cNvPr id="858" name="Google Shape;858;p44"/>
          <p:cNvCxnSpPr/>
          <p:nvPr/>
        </p:nvCxnSpPr>
        <p:spPr>
          <a:xfrm rot="10800000">
            <a:off x="46426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859" name="Google Shape;859;p44"/>
          <p:cNvSpPr txBox="1"/>
          <p:nvPr/>
        </p:nvSpPr>
        <p:spPr>
          <a:xfrm>
            <a:off x="43015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w</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860" name="Google Shape;860;p44"/>
          <p:cNvSpPr txBox="1"/>
          <p:nvPr/>
        </p:nvSpPr>
        <p:spPr>
          <a:xfrm>
            <a:off x="4530875" y="2009238"/>
            <a:ext cx="92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endParaRPr b="1" i="0" sz="1400" u="none" cap="none" strike="noStrike">
              <a:solidFill>
                <a:srgbClr val="000000"/>
              </a:solidFill>
              <a:latin typeface="Roboto"/>
              <a:ea typeface="Roboto"/>
              <a:cs typeface="Roboto"/>
              <a:sym typeface="Roboto"/>
            </a:endParaRPr>
          </a:p>
        </p:txBody>
      </p:sp>
      <p:cxnSp>
        <p:nvCxnSpPr>
          <p:cNvPr id="861" name="Google Shape;861;p44"/>
          <p:cNvCxnSpPr/>
          <p:nvPr/>
        </p:nvCxnSpPr>
        <p:spPr>
          <a:xfrm rot="10800000">
            <a:off x="52522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862" name="Google Shape;862;p44"/>
          <p:cNvCxnSpPr/>
          <p:nvPr/>
        </p:nvCxnSpPr>
        <p:spPr>
          <a:xfrm rot="10800000">
            <a:off x="54046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863" name="Google Shape;863;p44"/>
          <p:cNvCxnSpPr/>
          <p:nvPr/>
        </p:nvCxnSpPr>
        <p:spPr>
          <a:xfrm rot="10800000">
            <a:off x="44902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864" name="Google Shape;864;p44"/>
          <p:cNvSpPr txBox="1"/>
          <p:nvPr/>
        </p:nvSpPr>
        <p:spPr>
          <a:xfrm>
            <a:off x="52159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i="0" lang="en-GB" sz="600" u="none" cap="none" strike="noStrike">
                <a:solidFill>
                  <a:srgbClr val="000000"/>
                </a:solidFill>
                <a:latin typeface="Roboto"/>
                <a:ea typeface="Roboto"/>
                <a:cs typeface="Roboto"/>
                <a:sym typeface="Roboto"/>
              </a:rPr>
              <a:t>L</a:t>
            </a:r>
            <a:endParaRPr b="0" i="0" sz="600" u="none" cap="none" strike="noStrike">
              <a:solidFill>
                <a:srgbClr val="000000"/>
              </a:solidFill>
              <a:latin typeface="Roboto"/>
              <a:ea typeface="Roboto"/>
              <a:cs typeface="Roboto"/>
              <a:sym typeface="Roboto"/>
            </a:endParaRPr>
          </a:p>
        </p:txBody>
      </p:sp>
      <p:sp>
        <p:nvSpPr>
          <p:cNvPr id="865" name="Google Shape;865;p44"/>
          <p:cNvSpPr txBox="1"/>
          <p:nvPr/>
        </p:nvSpPr>
        <p:spPr>
          <a:xfrm>
            <a:off x="45301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866" name="Google Shape;866;p44"/>
          <p:cNvSpPr txBox="1"/>
          <p:nvPr/>
        </p:nvSpPr>
        <p:spPr>
          <a:xfrm>
            <a:off x="4707575" y="1657838"/>
            <a:ext cx="108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67" name="Google Shape;867;p44"/>
          <p:cNvSpPr/>
          <p:nvPr/>
        </p:nvSpPr>
        <p:spPr>
          <a:xfrm>
            <a:off x="5763125" y="2011638"/>
            <a:ext cx="1027800" cy="400200"/>
          </a:xfrm>
          <a:prstGeom prst="rect">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8" name="Google Shape;868;p44"/>
          <p:cNvCxnSpPr>
            <a:stCxn id="867" idx="3"/>
          </p:cNvCxnSpPr>
          <p:nvPr/>
        </p:nvCxnSpPr>
        <p:spPr>
          <a:xfrm>
            <a:off x="6790925" y="2211738"/>
            <a:ext cx="246300" cy="3000"/>
          </a:xfrm>
          <a:prstGeom prst="straightConnector1">
            <a:avLst/>
          </a:prstGeom>
          <a:noFill/>
          <a:ln cap="flat" cmpd="sng" w="9525">
            <a:solidFill>
              <a:srgbClr val="424242"/>
            </a:solidFill>
            <a:prstDash val="solid"/>
            <a:round/>
            <a:headEnd len="sm" w="sm" type="none"/>
            <a:tailEnd len="med" w="med" type="triangle"/>
          </a:ln>
        </p:spPr>
      </p:cxnSp>
      <p:cxnSp>
        <p:nvCxnSpPr>
          <p:cNvPr id="869" name="Google Shape;869;p44"/>
          <p:cNvCxnSpPr/>
          <p:nvPr/>
        </p:nvCxnSpPr>
        <p:spPr>
          <a:xfrm rot="10800000">
            <a:off x="59380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870" name="Google Shape;870;p44"/>
          <p:cNvSpPr txBox="1"/>
          <p:nvPr/>
        </p:nvSpPr>
        <p:spPr>
          <a:xfrm>
            <a:off x="55969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871" name="Google Shape;871;p44"/>
          <p:cNvSpPr txBox="1"/>
          <p:nvPr/>
        </p:nvSpPr>
        <p:spPr>
          <a:xfrm>
            <a:off x="5826275" y="2009238"/>
            <a:ext cx="92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endParaRPr b="1" i="0" sz="1400" u="none" cap="none" strike="noStrike">
              <a:solidFill>
                <a:srgbClr val="000000"/>
              </a:solidFill>
              <a:latin typeface="Roboto"/>
              <a:ea typeface="Roboto"/>
              <a:cs typeface="Roboto"/>
              <a:sym typeface="Roboto"/>
            </a:endParaRPr>
          </a:p>
        </p:txBody>
      </p:sp>
      <p:cxnSp>
        <p:nvCxnSpPr>
          <p:cNvPr id="872" name="Google Shape;872;p44"/>
          <p:cNvCxnSpPr/>
          <p:nvPr/>
        </p:nvCxnSpPr>
        <p:spPr>
          <a:xfrm rot="10800000">
            <a:off x="65476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873" name="Google Shape;873;p44"/>
          <p:cNvCxnSpPr/>
          <p:nvPr/>
        </p:nvCxnSpPr>
        <p:spPr>
          <a:xfrm rot="10800000">
            <a:off x="67000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874" name="Google Shape;874;p44"/>
          <p:cNvCxnSpPr/>
          <p:nvPr/>
        </p:nvCxnSpPr>
        <p:spPr>
          <a:xfrm rot="10800000">
            <a:off x="57856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875" name="Google Shape;875;p44"/>
          <p:cNvSpPr txBox="1"/>
          <p:nvPr/>
        </p:nvSpPr>
        <p:spPr>
          <a:xfrm>
            <a:off x="65113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w</a:t>
            </a:r>
            <a:r>
              <a:rPr b="0" i="0" lang="en-GB" sz="600" u="none" cap="none" strike="noStrike">
                <a:solidFill>
                  <a:srgbClr val="000000"/>
                </a:solidFill>
                <a:latin typeface="Roboto"/>
                <a:ea typeface="Roboto"/>
                <a:cs typeface="Roboto"/>
                <a:sym typeface="Roboto"/>
              </a:rPr>
              <a:t>L</a:t>
            </a:r>
            <a:endParaRPr b="0" i="0" sz="600" u="none" cap="none" strike="noStrike">
              <a:solidFill>
                <a:srgbClr val="000000"/>
              </a:solidFill>
              <a:latin typeface="Roboto"/>
              <a:ea typeface="Roboto"/>
              <a:cs typeface="Roboto"/>
              <a:sym typeface="Roboto"/>
            </a:endParaRPr>
          </a:p>
        </p:txBody>
      </p:sp>
      <p:sp>
        <p:nvSpPr>
          <p:cNvPr id="876" name="Google Shape;876;p44"/>
          <p:cNvSpPr txBox="1"/>
          <p:nvPr/>
        </p:nvSpPr>
        <p:spPr>
          <a:xfrm>
            <a:off x="58255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877" name="Google Shape;877;p44"/>
          <p:cNvSpPr txBox="1"/>
          <p:nvPr/>
        </p:nvSpPr>
        <p:spPr>
          <a:xfrm>
            <a:off x="6002975" y="1657838"/>
            <a:ext cx="108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78" name="Google Shape;878;p44"/>
          <p:cNvSpPr/>
          <p:nvPr/>
        </p:nvSpPr>
        <p:spPr>
          <a:xfrm>
            <a:off x="7058525" y="2011638"/>
            <a:ext cx="1027800" cy="400200"/>
          </a:xfrm>
          <a:prstGeom prst="rect">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9" name="Google Shape;879;p44"/>
          <p:cNvCxnSpPr>
            <a:stCxn id="878" idx="3"/>
          </p:cNvCxnSpPr>
          <p:nvPr/>
        </p:nvCxnSpPr>
        <p:spPr>
          <a:xfrm>
            <a:off x="8086325" y="2211738"/>
            <a:ext cx="246300" cy="3000"/>
          </a:xfrm>
          <a:prstGeom prst="straightConnector1">
            <a:avLst/>
          </a:prstGeom>
          <a:noFill/>
          <a:ln cap="flat" cmpd="sng" w="9525">
            <a:solidFill>
              <a:srgbClr val="424242"/>
            </a:solidFill>
            <a:prstDash val="solid"/>
            <a:round/>
            <a:headEnd len="sm" w="sm" type="none"/>
            <a:tailEnd len="med" w="med" type="triangle"/>
          </a:ln>
        </p:spPr>
      </p:cxnSp>
      <p:cxnSp>
        <p:nvCxnSpPr>
          <p:cNvPr id="880" name="Google Shape;880;p44"/>
          <p:cNvCxnSpPr/>
          <p:nvPr/>
        </p:nvCxnSpPr>
        <p:spPr>
          <a:xfrm rot="10800000">
            <a:off x="72334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881" name="Google Shape;881;p44"/>
          <p:cNvSpPr txBox="1"/>
          <p:nvPr/>
        </p:nvSpPr>
        <p:spPr>
          <a:xfrm>
            <a:off x="68923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882" name="Google Shape;882;p44"/>
          <p:cNvSpPr txBox="1"/>
          <p:nvPr/>
        </p:nvSpPr>
        <p:spPr>
          <a:xfrm>
            <a:off x="7121675" y="2009238"/>
            <a:ext cx="92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endParaRPr b="1" i="0" sz="1400" u="none" cap="none" strike="noStrike">
              <a:solidFill>
                <a:srgbClr val="000000"/>
              </a:solidFill>
              <a:latin typeface="Roboto"/>
              <a:ea typeface="Roboto"/>
              <a:cs typeface="Roboto"/>
              <a:sym typeface="Roboto"/>
            </a:endParaRPr>
          </a:p>
        </p:txBody>
      </p:sp>
      <p:cxnSp>
        <p:nvCxnSpPr>
          <p:cNvPr id="883" name="Google Shape;883;p44"/>
          <p:cNvCxnSpPr/>
          <p:nvPr/>
        </p:nvCxnSpPr>
        <p:spPr>
          <a:xfrm rot="10800000">
            <a:off x="78430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884" name="Google Shape;884;p44"/>
          <p:cNvCxnSpPr/>
          <p:nvPr/>
        </p:nvCxnSpPr>
        <p:spPr>
          <a:xfrm rot="10800000">
            <a:off x="79954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885" name="Google Shape;885;p44"/>
          <p:cNvCxnSpPr/>
          <p:nvPr/>
        </p:nvCxnSpPr>
        <p:spPr>
          <a:xfrm rot="10800000">
            <a:off x="70810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886" name="Google Shape;886;p44"/>
          <p:cNvSpPr txBox="1"/>
          <p:nvPr/>
        </p:nvSpPr>
        <p:spPr>
          <a:xfrm>
            <a:off x="78067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a:t>
            </a:r>
            <a:r>
              <a:rPr b="0" i="0" lang="en-GB" sz="600" u="none" cap="none" strike="noStrike">
                <a:solidFill>
                  <a:srgbClr val="000000"/>
                </a:solidFill>
                <a:latin typeface="Roboto"/>
                <a:ea typeface="Roboto"/>
                <a:cs typeface="Roboto"/>
                <a:sym typeface="Roboto"/>
              </a:rPr>
              <a:t>L</a:t>
            </a:r>
            <a:endParaRPr b="0" i="0" sz="600" u="none" cap="none" strike="noStrike">
              <a:solidFill>
                <a:srgbClr val="000000"/>
              </a:solidFill>
              <a:latin typeface="Roboto"/>
              <a:ea typeface="Roboto"/>
              <a:cs typeface="Roboto"/>
              <a:sym typeface="Roboto"/>
            </a:endParaRPr>
          </a:p>
        </p:txBody>
      </p:sp>
      <p:sp>
        <p:nvSpPr>
          <p:cNvPr id="887" name="Google Shape;887;p44"/>
          <p:cNvSpPr txBox="1"/>
          <p:nvPr/>
        </p:nvSpPr>
        <p:spPr>
          <a:xfrm>
            <a:off x="71209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w</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888" name="Google Shape;888;p44"/>
          <p:cNvSpPr txBox="1"/>
          <p:nvPr/>
        </p:nvSpPr>
        <p:spPr>
          <a:xfrm>
            <a:off x="7298375" y="1657838"/>
            <a:ext cx="108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89" name="Google Shape;889;p44"/>
          <p:cNvSpPr txBox="1"/>
          <p:nvPr/>
        </p:nvSpPr>
        <p:spPr>
          <a:xfrm>
            <a:off x="4737625" y="2555638"/>
            <a:ext cx="34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890" name="Google Shape;890;p44"/>
          <p:cNvSpPr txBox="1"/>
          <p:nvPr/>
        </p:nvSpPr>
        <p:spPr>
          <a:xfrm>
            <a:off x="4490225" y="2352138"/>
            <a:ext cx="102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Decoding step=0</a:t>
            </a:r>
            <a:endParaRPr b="0" i="0" sz="600" u="none" cap="none" strike="noStrike">
              <a:solidFill>
                <a:srgbClr val="000000"/>
              </a:solidFill>
              <a:latin typeface="Roboto"/>
              <a:ea typeface="Roboto"/>
              <a:cs typeface="Roboto"/>
              <a:sym typeface="Roboto"/>
            </a:endParaRPr>
          </a:p>
        </p:txBody>
      </p:sp>
      <p:sp>
        <p:nvSpPr>
          <p:cNvPr id="891" name="Google Shape;891;p44"/>
          <p:cNvSpPr txBox="1"/>
          <p:nvPr/>
        </p:nvSpPr>
        <p:spPr>
          <a:xfrm>
            <a:off x="5861825" y="2352138"/>
            <a:ext cx="102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Decoding step=1</a:t>
            </a:r>
            <a:endParaRPr b="0" i="0" sz="600" u="none" cap="none" strike="noStrike">
              <a:solidFill>
                <a:srgbClr val="000000"/>
              </a:solidFill>
              <a:latin typeface="Roboto"/>
              <a:ea typeface="Roboto"/>
              <a:cs typeface="Roboto"/>
              <a:sym typeface="Roboto"/>
            </a:endParaRPr>
          </a:p>
        </p:txBody>
      </p:sp>
      <p:sp>
        <p:nvSpPr>
          <p:cNvPr id="892" name="Google Shape;892;p44"/>
          <p:cNvSpPr txBox="1"/>
          <p:nvPr/>
        </p:nvSpPr>
        <p:spPr>
          <a:xfrm>
            <a:off x="7157225" y="2352138"/>
            <a:ext cx="102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Decoding step=2</a:t>
            </a:r>
            <a:endParaRPr b="0" i="0" sz="600" u="none" cap="none" strike="noStrike">
              <a:solidFill>
                <a:srgbClr val="000000"/>
              </a:solidFill>
              <a:latin typeface="Roboto"/>
              <a:ea typeface="Roboto"/>
              <a:cs typeface="Roboto"/>
              <a:sym typeface="Roboto"/>
            </a:endParaRPr>
          </a:p>
        </p:txBody>
      </p:sp>
      <p:sp>
        <p:nvSpPr>
          <p:cNvPr id="893" name="Google Shape;893;p44"/>
          <p:cNvSpPr txBox="1"/>
          <p:nvPr/>
        </p:nvSpPr>
        <p:spPr>
          <a:xfrm>
            <a:off x="4246325" y="1236300"/>
            <a:ext cx="4515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n-GB" sz="1050" u="none" cap="none" strike="noStrike">
                <a:solidFill>
                  <a:srgbClr val="001080"/>
                </a:solidFill>
                <a:highlight>
                  <a:srgbClr val="FFFFFE"/>
                </a:highlight>
                <a:latin typeface="Courier New"/>
                <a:ea typeface="Courier New"/>
                <a:cs typeface="Courier New"/>
                <a:sym typeface="Courier New"/>
              </a:rPr>
              <a:t>THE</a:t>
            </a:r>
            <a:endParaRPr b="0" i="0" sz="1400" u="none" cap="none" strike="noStrike">
              <a:solidFill>
                <a:srgbClr val="000000"/>
              </a:solidFill>
              <a:latin typeface="Arial"/>
              <a:ea typeface="Arial"/>
              <a:cs typeface="Arial"/>
              <a:sym typeface="Arial"/>
            </a:endParaRPr>
          </a:p>
        </p:txBody>
      </p:sp>
      <p:sp>
        <p:nvSpPr>
          <p:cNvPr id="894" name="Google Shape;894;p44"/>
          <p:cNvSpPr txBox="1"/>
          <p:nvPr/>
        </p:nvSpPr>
        <p:spPr>
          <a:xfrm>
            <a:off x="6373925" y="1236300"/>
            <a:ext cx="5397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n-GB" sz="1050" u="none" cap="none" strike="noStrike">
                <a:solidFill>
                  <a:srgbClr val="001080"/>
                </a:solidFill>
                <a:highlight>
                  <a:srgbClr val="FFFFFE"/>
                </a:highlight>
                <a:latin typeface="Courier New"/>
                <a:ea typeface="Courier New"/>
                <a:cs typeface="Courier New"/>
                <a:sym typeface="Courier New"/>
              </a:rPr>
              <a:t>CITY</a:t>
            </a:r>
            <a:endParaRPr b="0" i="0" sz="1400" u="none" cap="none" strike="noStrike">
              <a:solidFill>
                <a:srgbClr val="000000"/>
              </a:solidFill>
              <a:latin typeface="Arial"/>
              <a:ea typeface="Arial"/>
              <a:cs typeface="Arial"/>
              <a:sym typeface="Arial"/>
            </a:endParaRPr>
          </a:p>
        </p:txBody>
      </p:sp>
      <p:sp>
        <p:nvSpPr>
          <p:cNvPr id="895" name="Google Shape;895;p44"/>
          <p:cNvSpPr txBox="1"/>
          <p:nvPr/>
        </p:nvSpPr>
        <p:spPr>
          <a:xfrm>
            <a:off x="7197125" y="1236300"/>
            <a:ext cx="13776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n-GB" sz="1050" u="none" cap="none" strike="noStrike">
                <a:solidFill>
                  <a:srgbClr val="001080"/>
                </a:solidFill>
                <a:highlight>
                  <a:srgbClr val="FFFFFE"/>
                </a:highlight>
                <a:latin typeface="Courier New"/>
                <a:ea typeface="Courier New"/>
                <a:cs typeface="Courier New"/>
                <a:sym typeface="Courier New"/>
              </a:rPr>
              <a:t>OF</a:t>
            </a:r>
            <a:endParaRPr b="0" i="0" sz="1400" u="none" cap="none" strike="noStrike">
              <a:solidFill>
                <a:srgbClr val="000000"/>
              </a:solidFill>
              <a:latin typeface="Arial"/>
              <a:ea typeface="Arial"/>
              <a:cs typeface="Arial"/>
              <a:sym typeface="Arial"/>
            </a:endParaRPr>
          </a:p>
        </p:txBody>
      </p:sp>
      <p:sp>
        <p:nvSpPr>
          <p:cNvPr id="896" name="Google Shape;896;p44"/>
          <p:cNvSpPr txBox="1"/>
          <p:nvPr/>
        </p:nvSpPr>
        <p:spPr>
          <a:xfrm>
            <a:off x="267875" y="3012750"/>
            <a:ext cx="6730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At each decoding step, we have a </a:t>
            </a:r>
            <a:r>
              <a:rPr b="1" i="0" lang="en-GB" sz="1400" u="none" cap="none" strike="noStrike">
                <a:solidFill>
                  <a:srgbClr val="000000"/>
                </a:solidFill>
                <a:latin typeface="Arial"/>
                <a:ea typeface="Arial"/>
                <a:cs typeface="Arial"/>
                <a:sym typeface="Arial"/>
              </a:rPr>
              <a:t>softmax</a:t>
            </a:r>
            <a:r>
              <a:rPr b="0" i="0" lang="en-GB" sz="1400" u="none" cap="none" strike="noStrike">
                <a:solidFill>
                  <a:srgbClr val="000000"/>
                </a:solidFill>
                <a:latin typeface="Arial"/>
                <a:ea typeface="Arial"/>
                <a:cs typeface="Arial"/>
                <a:sym typeface="Arial"/>
              </a:rPr>
              <a:t> over the set of possible words.</a:t>
            </a:r>
            <a:endParaRPr b="0" i="0" sz="1400" u="none" cap="none" strike="noStrike">
              <a:solidFill>
                <a:srgbClr val="000000"/>
              </a:solidFill>
              <a:latin typeface="Arial"/>
              <a:ea typeface="Arial"/>
              <a:cs typeface="Arial"/>
              <a:sym typeface="Arial"/>
            </a:endParaRPr>
          </a:p>
        </p:txBody>
      </p:sp>
      <p:pic>
        <p:nvPicPr>
          <p:cNvPr id="897" name="Google Shape;897;p44"/>
          <p:cNvPicPr preferRelativeResize="0"/>
          <p:nvPr/>
        </p:nvPicPr>
        <p:blipFill rotWithShape="1">
          <a:blip r:embed="rId4">
            <a:alphaModFix/>
          </a:blip>
          <a:srcRect b="0" l="0" r="0" t="0"/>
          <a:stretch/>
        </p:blipFill>
        <p:spPr>
          <a:xfrm>
            <a:off x="465120" y="3458145"/>
            <a:ext cx="451500" cy="429932"/>
          </a:xfrm>
          <a:prstGeom prst="rect">
            <a:avLst/>
          </a:prstGeom>
          <a:noFill/>
          <a:ln>
            <a:noFill/>
          </a:ln>
        </p:spPr>
      </p:pic>
      <p:sp>
        <p:nvSpPr>
          <p:cNvPr id="898" name="Google Shape;898;p44"/>
          <p:cNvSpPr txBox="1"/>
          <p:nvPr/>
        </p:nvSpPr>
        <p:spPr>
          <a:xfrm>
            <a:off x="1089000" y="3458150"/>
            <a:ext cx="502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 output sequences will be short (compare to characters)</a:t>
            </a:r>
            <a:endParaRPr b="0" i="0" sz="1400" u="none" cap="none" strike="noStrike">
              <a:solidFill>
                <a:srgbClr val="000000"/>
              </a:solidFill>
              <a:latin typeface="Arial"/>
              <a:ea typeface="Arial"/>
              <a:cs typeface="Arial"/>
              <a:sym typeface="Arial"/>
            </a:endParaRPr>
          </a:p>
        </p:txBody>
      </p:sp>
      <p:pic>
        <p:nvPicPr>
          <p:cNvPr id="899" name="Google Shape;899;p44"/>
          <p:cNvPicPr preferRelativeResize="0"/>
          <p:nvPr/>
        </p:nvPicPr>
        <p:blipFill rotWithShape="1">
          <a:blip r:embed="rId5">
            <a:alphaModFix/>
          </a:blip>
          <a:srcRect b="0" l="0" r="0" t="0"/>
          <a:stretch/>
        </p:blipFill>
        <p:spPr>
          <a:xfrm>
            <a:off x="465127" y="3933274"/>
            <a:ext cx="451500" cy="429930"/>
          </a:xfrm>
          <a:prstGeom prst="rect">
            <a:avLst/>
          </a:prstGeom>
          <a:noFill/>
          <a:ln>
            <a:noFill/>
          </a:ln>
        </p:spPr>
      </p:pic>
      <p:sp>
        <p:nvSpPr>
          <p:cNvPr id="900" name="Google Shape;900;p44"/>
          <p:cNvSpPr txBox="1"/>
          <p:nvPr/>
        </p:nvSpPr>
        <p:spPr>
          <a:xfrm>
            <a:off x="1130050" y="3948138"/>
            <a:ext cx="413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highlight>
                  <a:srgbClr val="FFFFFE"/>
                </a:highlight>
                <a:latin typeface="Roboto"/>
                <a:ea typeface="Roboto"/>
                <a:cs typeface="Roboto"/>
                <a:sym typeface="Roboto"/>
              </a:rPr>
              <a:t>The system cannot generalize to new words</a:t>
            </a:r>
            <a:endParaRPr b="0" i="0" sz="1400" u="none" cap="none" strike="noStrike">
              <a:solidFill>
                <a:srgbClr val="000000"/>
              </a:solidFill>
              <a:latin typeface="Roboto"/>
              <a:ea typeface="Roboto"/>
              <a:cs typeface="Roboto"/>
              <a:sym typeface="Roboto"/>
            </a:endParaRPr>
          </a:p>
        </p:txBody>
      </p:sp>
      <p:pic>
        <p:nvPicPr>
          <p:cNvPr id="901" name="Google Shape;901;p44"/>
          <p:cNvPicPr preferRelativeResize="0"/>
          <p:nvPr/>
        </p:nvPicPr>
        <p:blipFill rotWithShape="1">
          <a:blip r:embed="rId5">
            <a:alphaModFix/>
          </a:blip>
          <a:srcRect b="0" l="0" r="0" t="0"/>
          <a:stretch/>
        </p:blipFill>
        <p:spPr>
          <a:xfrm>
            <a:off x="465127" y="4466674"/>
            <a:ext cx="451500" cy="429930"/>
          </a:xfrm>
          <a:prstGeom prst="rect">
            <a:avLst/>
          </a:prstGeom>
          <a:noFill/>
          <a:ln>
            <a:noFill/>
          </a:ln>
        </p:spPr>
      </p:pic>
      <p:sp>
        <p:nvSpPr>
          <p:cNvPr id="902" name="Google Shape;902;p44"/>
          <p:cNvSpPr txBox="1"/>
          <p:nvPr/>
        </p:nvSpPr>
        <p:spPr>
          <a:xfrm>
            <a:off x="1163500" y="4496400"/>
            <a:ext cx="406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Rare words might have few training examples</a:t>
            </a:r>
            <a:endParaRPr b="0" i="0" sz="1400" u="none" cap="none" strike="noStrike">
              <a:solidFill>
                <a:srgbClr val="000000"/>
              </a:solidFill>
              <a:latin typeface="Arial"/>
              <a:ea typeface="Arial"/>
              <a:cs typeface="Arial"/>
              <a:sym typeface="Arial"/>
            </a:endParaRPr>
          </a:p>
        </p:txBody>
      </p:sp>
      <p:pic>
        <p:nvPicPr>
          <p:cNvPr id="903" name="Google Shape;903;p44"/>
          <p:cNvPicPr preferRelativeResize="0"/>
          <p:nvPr/>
        </p:nvPicPr>
        <p:blipFill rotWithShape="1">
          <a:blip r:embed="rId5">
            <a:alphaModFix/>
          </a:blip>
          <a:srcRect b="0" l="0" r="0" t="0"/>
          <a:stretch/>
        </p:blipFill>
        <p:spPr>
          <a:xfrm>
            <a:off x="5233002" y="4121587"/>
            <a:ext cx="451500" cy="429930"/>
          </a:xfrm>
          <a:prstGeom prst="rect">
            <a:avLst/>
          </a:prstGeom>
          <a:noFill/>
          <a:ln>
            <a:noFill/>
          </a:ln>
        </p:spPr>
      </p:pic>
      <p:sp>
        <p:nvSpPr>
          <p:cNvPr id="904" name="Google Shape;904;p44"/>
          <p:cNvSpPr txBox="1"/>
          <p:nvPr/>
        </p:nvSpPr>
        <p:spPr>
          <a:xfrm>
            <a:off x="5684500" y="4107325"/>
            <a:ext cx="194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Large output space</a:t>
            </a:r>
            <a:endParaRPr b="0" i="0" sz="1400" u="none" cap="none" strike="noStrike">
              <a:solidFill>
                <a:srgbClr val="000000"/>
              </a:solidFill>
              <a:latin typeface="Arial"/>
              <a:ea typeface="Arial"/>
              <a:cs typeface="Arial"/>
              <a:sym typeface="Arial"/>
            </a:endParaRPr>
          </a:p>
        </p:txBody>
      </p:sp>
      <p:sp>
        <p:nvSpPr>
          <p:cNvPr id="905" name="Google Shape;905;p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09" name="Shape 909"/>
        <p:cNvGrpSpPr/>
        <p:nvPr/>
      </p:nvGrpSpPr>
      <p:grpSpPr>
        <a:xfrm>
          <a:off x="0" y="0"/>
          <a:ext cx="0" cy="0"/>
          <a:chOff x="0" y="0"/>
          <a:chExt cx="0" cy="0"/>
        </a:xfrm>
      </p:grpSpPr>
      <p:sp>
        <p:nvSpPr>
          <p:cNvPr id="910" name="Google Shape;910;p4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Tokenization</a:t>
            </a:r>
            <a:endParaRPr sz="2600"/>
          </a:p>
        </p:txBody>
      </p:sp>
      <p:sp>
        <p:nvSpPr>
          <p:cNvPr id="911" name="Google Shape;911;p45"/>
          <p:cNvSpPr txBox="1"/>
          <p:nvPr/>
        </p:nvSpPr>
        <p:spPr>
          <a:xfrm>
            <a:off x="272425" y="809200"/>
            <a:ext cx="5894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One other option is to use </a:t>
            </a:r>
            <a:r>
              <a:rPr b="1" i="0" lang="en-GB" sz="1400" u="none" cap="none" strike="noStrike">
                <a:solidFill>
                  <a:srgbClr val="000000"/>
                </a:solidFill>
                <a:latin typeface="Arial"/>
                <a:ea typeface="Arial"/>
                <a:cs typeface="Arial"/>
                <a:sym typeface="Arial"/>
              </a:rPr>
              <a:t>characters</a:t>
            </a:r>
            <a:r>
              <a:rPr b="0" i="0" lang="en-GB" sz="1400" u="none" cap="none" strike="noStrike">
                <a:solidFill>
                  <a:srgbClr val="000000"/>
                </a:solidFill>
                <a:latin typeface="Arial"/>
                <a:ea typeface="Arial"/>
                <a:cs typeface="Arial"/>
                <a:sym typeface="Arial"/>
              </a:rPr>
              <a:t> as basic tokens.</a:t>
            </a:r>
            <a:endParaRPr b="0" i="0" sz="1400" u="none" cap="none" strike="noStrike">
              <a:solidFill>
                <a:srgbClr val="000000"/>
              </a:solidFill>
              <a:latin typeface="Arial"/>
              <a:ea typeface="Arial"/>
              <a:cs typeface="Arial"/>
              <a:sym typeface="Arial"/>
            </a:endParaRPr>
          </a:p>
        </p:txBody>
      </p:sp>
      <p:cxnSp>
        <p:nvCxnSpPr>
          <p:cNvPr id="912" name="Google Shape;912;p45"/>
          <p:cNvCxnSpPr/>
          <p:nvPr/>
        </p:nvCxnSpPr>
        <p:spPr>
          <a:xfrm>
            <a:off x="2094975" y="2205900"/>
            <a:ext cx="387600" cy="0"/>
          </a:xfrm>
          <a:prstGeom prst="straightConnector1">
            <a:avLst/>
          </a:prstGeom>
          <a:noFill/>
          <a:ln cap="flat" cmpd="sng" w="9525">
            <a:solidFill>
              <a:schemeClr val="dk2"/>
            </a:solidFill>
            <a:prstDash val="solid"/>
            <a:round/>
            <a:headEnd len="sm" w="sm" type="none"/>
            <a:tailEnd len="med" w="med" type="triangle"/>
          </a:ln>
        </p:spPr>
      </p:cxnSp>
      <p:sp>
        <p:nvSpPr>
          <p:cNvPr id="913" name="Google Shape;913;p45"/>
          <p:cNvSpPr/>
          <p:nvPr/>
        </p:nvSpPr>
        <p:spPr>
          <a:xfrm>
            <a:off x="2579500" y="1932950"/>
            <a:ext cx="1237500" cy="55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Encoder</a:t>
            </a:r>
            <a:endParaRPr b="0" i="0" sz="1400" u="none" cap="none" strike="noStrike">
              <a:solidFill>
                <a:srgbClr val="000000"/>
              </a:solidFill>
              <a:latin typeface="Arial"/>
              <a:ea typeface="Arial"/>
              <a:cs typeface="Arial"/>
              <a:sym typeface="Arial"/>
            </a:endParaRPr>
          </a:p>
        </p:txBody>
      </p:sp>
      <p:pic>
        <p:nvPicPr>
          <p:cNvPr id="914" name="Google Shape;914;p45"/>
          <p:cNvPicPr preferRelativeResize="0"/>
          <p:nvPr/>
        </p:nvPicPr>
        <p:blipFill rotWithShape="1">
          <a:blip r:embed="rId3">
            <a:alphaModFix/>
          </a:blip>
          <a:srcRect b="0" l="0" r="0" t="0"/>
          <a:stretch/>
        </p:blipFill>
        <p:spPr>
          <a:xfrm>
            <a:off x="208500" y="2035675"/>
            <a:ext cx="1759001" cy="340456"/>
          </a:xfrm>
          <a:prstGeom prst="rect">
            <a:avLst/>
          </a:prstGeom>
          <a:noFill/>
          <a:ln>
            <a:noFill/>
          </a:ln>
        </p:spPr>
      </p:pic>
      <p:cxnSp>
        <p:nvCxnSpPr>
          <p:cNvPr id="915" name="Google Shape;915;p45"/>
          <p:cNvCxnSpPr/>
          <p:nvPr/>
        </p:nvCxnSpPr>
        <p:spPr>
          <a:xfrm>
            <a:off x="3913925" y="2262625"/>
            <a:ext cx="387600" cy="0"/>
          </a:xfrm>
          <a:prstGeom prst="straightConnector1">
            <a:avLst/>
          </a:prstGeom>
          <a:noFill/>
          <a:ln cap="flat" cmpd="sng" w="9525">
            <a:solidFill>
              <a:schemeClr val="dk2"/>
            </a:solidFill>
            <a:prstDash val="solid"/>
            <a:round/>
            <a:headEnd len="sm" w="sm" type="none"/>
            <a:tailEnd len="med" w="med" type="triangle"/>
          </a:ln>
        </p:spPr>
      </p:cxnSp>
      <p:sp>
        <p:nvSpPr>
          <p:cNvPr id="916" name="Google Shape;916;p45"/>
          <p:cNvSpPr/>
          <p:nvPr/>
        </p:nvSpPr>
        <p:spPr>
          <a:xfrm>
            <a:off x="4467725" y="2011638"/>
            <a:ext cx="1027800" cy="400200"/>
          </a:xfrm>
          <a:prstGeom prst="rect">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7" name="Google Shape;917;p45"/>
          <p:cNvCxnSpPr>
            <a:stCxn id="916" idx="3"/>
          </p:cNvCxnSpPr>
          <p:nvPr/>
        </p:nvCxnSpPr>
        <p:spPr>
          <a:xfrm>
            <a:off x="5495525" y="2211738"/>
            <a:ext cx="246300" cy="3000"/>
          </a:xfrm>
          <a:prstGeom prst="straightConnector1">
            <a:avLst/>
          </a:prstGeom>
          <a:noFill/>
          <a:ln cap="flat" cmpd="sng" w="9525">
            <a:solidFill>
              <a:srgbClr val="424242"/>
            </a:solidFill>
            <a:prstDash val="solid"/>
            <a:round/>
            <a:headEnd len="sm" w="sm" type="none"/>
            <a:tailEnd len="med" w="med" type="triangle"/>
          </a:ln>
        </p:spPr>
      </p:cxnSp>
      <p:cxnSp>
        <p:nvCxnSpPr>
          <p:cNvPr id="918" name="Google Shape;918;p45"/>
          <p:cNvCxnSpPr/>
          <p:nvPr/>
        </p:nvCxnSpPr>
        <p:spPr>
          <a:xfrm rot="10800000">
            <a:off x="46426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19" name="Google Shape;919;p45"/>
          <p:cNvSpPr txBox="1"/>
          <p:nvPr/>
        </p:nvSpPr>
        <p:spPr>
          <a:xfrm>
            <a:off x="43015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920" name="Google Shape;920;p45"/>
          <p:cNvSpPr txBox="1"/>
          <p:nvPr/>
        </p:nvSpPr>
        <p:spPr>
          <a:xfrm>
            <a:off x="4530875" y="2009238"/>
            <a:ext cx="92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endParaRPr b="1" i="0" sz="1400" u="none" cap="none" strike="noStrike">
              <a:solidFill>
                <a:srgbClr val="000000"/>
              </a:solidFill>
              <a:latin typeface="Roboto"/>
              <a:ea typeface="Roboto"/>
              <a:cs typeface="Roboto"/>
              <a:sym typeface="Roboto"/>
            </a:endParaRPr>
          </a:p>
        </p:txBody>
      </p:sp>
      <p:cxnSp>
        <p:nvCxnSpPr>
          <p:cNvPr id="921" name="Google Shape;921;p45"/>
          <p:cNvCxnSpPr/>
          <p:nvPr/>
        </p:nvCxnSpPr>
        <p:spPr>
          <a:xfrm rot="10800000">
            <a:off x="52522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22" name="Google Shape;922;p45"/>
          <p:cNvCxnSpPr/>
          <p:nvPr/>
        </p:nvCxnSpPr>
        <p:spPr>
          <a:xfrm rot="10800000">
            <a:off x="54046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23" name="Google Shape;923;p45"/>
          <p:cNvCxnSpPr/>
          <p:nvPr/>
        </p:nvCxnSpPr>
        <p:spPr>
          <a:xfrm rot="10800000">
            <a:off x="44902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24" name="Google Shape;924;p45"/>
          <p:cNvSpPr txBox="1"/>
          <p:nvPr/>
        </p:nvSpPr>
        <p:spPr>
          <a:xfrm>
            <a:off x="52159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L</a:t>
            </a:r>
            <a:endParaRPr b="0" i="0" sz="600" u="none" cap="none" strike="noStrike">
              <a:solidFill>
                <a:srgbClr val="000000"/>
              </a:solidFill>
              <a:latin typeface="Roboto"/>
              <a:ea typeface="Roboto"/>
              <a:cs typeface="Roboto"/>
              <a:sym typeface="Roboto"/>
            </a:endParaRPr>
          </a:p>
        </p:txBody>
      </p:sp>
      <p:sp>
        <p:nvSpPr>
          <p:cNvPr id="925" name="Google Shape;925;p45"/>
          <p:cNvSpPr txBox="1"/>
          <p:nvPr/>
        </p:nvSpPr>
        <p:spPr>
          <a:xfrm>
            <a:off x="45301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926" name="Google Shape;926;p45"/>
          <p:cNvSpPr txBox="1"/>
          <p:nvPr/>
        </p:nvSpPr>
        <p:spPr>
          <a:xfrm>
            <a:off x="4707575" y="1657838"/>
            <a:ext cx="108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27" name="Google Shape;927;p45"/>
          <p:cNvSpPr/>
          <p:nvPr/>
        </p:nvSpPr>
        <p:spPr>
          <a:xfrm>
            <a:off x="5763125" y="2011638"/>
            <a:ext cx="1027800" cy="400200"/>
          </a:xfrm>
          <a:prstGeom prst="rect">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8" name="Google Shape;928;p45"/>
          <p:cNvCxnSpPr>
            <a:stCxn id="927" idx="3"/>
          </p:cNvCxnSpPr>
          <p:nvPr/>
        </p:nvCxnSpPr>
        <p:spPr>
          <a:xfrm>
            <a:off x="6790925" y="2211738"/>
            <a:ext cx="246300" cy="3000"/>
          </a:xfrm>
          <a:prstGeom prst="straightConnector1">
            <a:avLst/>
          </a:prstGeom>
          <a:noFill/>
          <a:ln cap="flat" cmpd="sng" w="9525">
            <a:solidFill>
              <a:srgbClr val="424242"/>
            </a:solidFill>
            <a:prstDash val="solid"/>
            <a:round/>
            <a:headEnd len="sm" w="sm" type="none"/>
            <a:tailEnd len="med" w="med" type="triangle"/>
          </a:ln>
        </p:spPr>
      </p:cxnSp>
      <p:cxnSp>
        <p:nvCxnSpPr>
          <p:cNvPr id="929" name="Google Shape;929;p45"/>
          <p:cNvCxnSpPr/>
          <p:nvPr/>
        </p:nvCxnSpPr>
        <p:spPr>
          <a:xfrm rot="10800000">
            <a:off x="59380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30" name="Google Shape;930;p45"/>
          <p:cNvSpPr txBox="1"/>
          <p:nvPr/>
        </p:nvSpPr>
        <p:spPr>
          <a:xfrm>
            <a:off x="55969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931" name="Google Shape;931;p45"/>
          <p:cNvSpPr txBox="1"/>
          <p:nvPr/>
        </p:nvSpPr>
        <p:spPr>
          <a:xfrm>
            <a:off x="5826275" y="2009238"/>
            <a:ext cx="92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endParaRPr b="1" i="0" sz="1400" u="none" cap="none" strike="noStrike">
              <a:solidFill>
                <a:srgbClr val="000000"/>
              </a:solidFill>
              <a:latin typeface="Roboto"/>
              <a:ea typeface="Roboto"/>
              <a:cs typeface="Roboto"/>
              <a:sym typeface="Roboto"/>
            </a:endParaRPr>
          </a:p>
        </p:txBody>
      </p:sp>
      <p:cxnSp>
        <p:nvCxnSpPr>
          <p:cNvPr id="932" name="Google Shape;932;p45"/>
          <p:cNvCxnSpPr/>
          <p:nvPr/>
        </p:nvCxnSpPr>
        <p:spPr>
          <a:xfrm rot="10800000">
            <a:off x="65476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33" name="Google Shape;933;p45"/>
          <p:cNvCxnSpPr/>
          <p:nvPr/>
        </p:nvCxnSpPr>
        <p:spPr>
          <a:xfrm rot="10800000">
            <a:off x="67000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34" name="Google Shape;934;p45"/>
          <p:cNvCxnSpPr/>
          <p:nvPr/>
        </p:nvCxnSpPr>
        <p:spPr>
          <a:xfrm rot="10800000">
            <a:off x="57856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35" name="Google Shape;935;p45"/>
          <p:cNvSpPr txBox="1"/>
          <p:nvPr/>
        </p:nvSpPr>
        <p:spPr>
          <a:xfrm>
            <a:off x="65113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L</a:t>
            </a:r>
            <a:endParaRPr b="0" i="0" sz="600" u="none" cap="none" strike="noStrike">
              <a:solidFill>
                <a:srgbClr val="000000"/>
              </a:solidFill>
              <a:latin typeface="Roboto"/>
              <a:ea typeface="Roboto"/>
              <a:cs typeface="Roboto"/>
              <a:sym typeface="Roboto"/>
            </a:endParaRPr>
          </a:p>
        </p:txBody>
      </p:sp>
      <p:sp>
        <p:nvSpPr>
          <p:cNvPr id="936" name="Google Shape;936;p45"/>
          <p:cNvSpPr txBox="1"/>
          <p:nvPr/>
        </p:nvSpPr>
        <p:spPr>
          <a:xfrm>
            <a:off x="58255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937" name="Google Shape;937;p45"/>
          <p:cNvSpPr txBox="1"/>
          <p:nvPr/>
        </p:nvSpPr>
        <p:spPr>
          <a:xfrm>
            <a:off x="6002975" y="1657838"/>
            <a:ext cx="108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38" name="Google Shape;938;p45"/>
          <p:cNvSpPr/>
          <p:nvPr/>
        </p:nvSpPr>
        <p:spPr>
          <a:xfrm>
            <a:off x="7058525" y="2011638"/>
            <a:ext cx="1027800" cy="400200"/>
          </a:xfrm>
          <a:prstGeom prst="rect">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39" name="Google Shape;939;p45"/>
          <p:cNvCxnSpPr>
            <a:stCxn id="938" idx="3"/>
          </p:cNvCxnSpPr>
          <p:nvPr/>
        </p:nvCxnSpPr>
        <p:spPr>
          <a:xfrm>
            <a:off x="8086325" y="2211738"/>
            <a:ext cx="246300" cy="3000"/>
          </a:xfrm>
          <a:prstGeom prst="straightConnector1">
            <a:avLst/>
          </a:prstGeom>
          <a:noFill/>
          <a:ln cap="flat" cmpd="sng" w="9525">
            <a:solidFill>
              <a:srgbClr val="424242"/>
            </a:solidFill>
            <a:prstDash val="solid"/>
            <a:round/>
            <a:headEnd len="sm" w="sm" type="none"/>
            <a:tailEnd len="med" w="med" type="triangle"/>
          </a:ln>
        </p:spPr>
      </p:cxnSp>
      <p:cxnSp>
        <p:nvCxnSpPr>
          <p:cNvPr id="940" name="Google Shape;940;p45"/>
          <p:cNvCxnSpPr/>
          <p:nvPr/>
        </p:nvCxnSpPr>
        <p:spPr>
          <a:xfrm rot="10800000">
            <a:off x="72334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41" name="Google Shape;941;p45"/>
          <p:cNvSpPr txBox="1"/>
          <p:nvPr/>
        </p:nvSpPr>
        <p:spPr>
          <a:xfrm>
            <a:off x="68923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942" name="Google Shape;942;p45"/>
          <p:cNvSpPr txBox="1"/>
          <p:nvPr/>
        </p:nvSpPr>
        <p:spPr>
          <a:xfrm>
            <a:off x="7121675" y="2009238"/>
            <a:ext cx="92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endParaRPr b="1" i="0" sz="1400" u="none" cap="none" strike="noStrike">
              <a:solidFill>
                <a:srgbClr val="000000"/>
              </a:solidFill>
              <a:latin typeface="Roboto"/>
              <a:ea typeface="Roboto"/>
              <a:cs typeface="Roboto"/>
              <a:sym typeface="Roboto"/>
            </a:endParaRPr>
          </a:p>
        </p:txBody>
      </p:sp>
      <p:cxnSp>
        <p:nvCxnSpPr>
          <p:cNvPr id="943" name="Google Shape;943;p45"/>
          <p:cNvCxnSpPr/>
          <p:nvPr/>
        </p:nvCxnSpPr>
        <p:spPr>
          <a:xfrm rot="10800000">
            <a:off x="78430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44" name="Google Shape;944;p45"/>
          <p:cNvCxnSpPr/>
          <p:nvPr/>
        </p:nvCxnSpPr>
        <p:spPr>
          <a:xfrm rot="10800000">
            <a:off x="79954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45" name="Google Shape;945;p45"/>
          <p:cNvCxnSpPr/>
          <p:nvPr/>
        </p:nvCxnSpPr>
        <p:spPr>
          <a:xfrm rot="10800000">
            <a:off x="70810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46" name="Google Shape;946;p45"/>
          <p:cNvSpPr txBox="1"/>
          <p:nvPr/>
        </p:nvSpPr>
        <p:spPr>
          <a:xfrm>
            <a:off x="78067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L</a:t>
            </a:r>
            <a:endParaRPr b="0" i="0" sz="600" u="none" cap="none" strike="noStrike">
              <a:solidFill>
                <a:srgbClr val="000000"/>
              </a:solidFill>
              <a:latin typeface="Roboto"/>
              <a:ea typeface="Roboto"/>
              <a:cs typeface="Roboto"/>
              <a:sym typeface="Roboto"/>
            </a:endParaRPr>
          </a:p>
        </p:txBody>
      </p:sp>
      <p:sp>
        <p:nvSpPr>
          <p:cNvPr id="947" name="Google Shape;947;p45"/>
          <p:cNvSpPr txBox="1"/>
          <p:nvPr/>
        </p:nvSpPr>
        <p:spPr>
          <a:xfrm>
            <a:off x="71209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948" name="Google Shape;948;p45"/>
          <p:cNvSpPr txBox="1"/>
          <p:nvPr/>
        </p:nvSpPr>
        <p:spPr>
          <a:xfrm>
            <a:off x="7298375" y="1657838"/>
            <a:ext cx="108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49" name="Google Shape;949;p45"/>
          <p:cNvSpPr txBox="1"/>
          <p:nvPr/>
        </p:nvSpPr>
        <p:spPr>
          <a:xfrm>
            <a:off x="4737625" y="2555638"/>
            <a:ext cx="34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950" name="Google Shape;950;p45"/>
          <p:cNvSpPr txBox="1"/>
          <p:nvPr/>
        </p:nvSpPr>
        <p:spPr>
          <a:xfrm>
            <a:off x="4490225" y="2352138"/>
            <a:ext cx="102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Decoding step=0</a:t>
            </a:r>
            <a:endParaRPr b="0" i="0" sz="600" u="none" cap="none" strike="noStrike">
              <a:solidFill>
                <a:srgbClr val="000000"/>
              </a:solidFill>
              <a:latin typeface="Roboto"/>
              <a:ea typeface="Roboto"/>
              <a:cs typeface="Roboto"/>
              <a:sym typeface="Roboto"/>
            </a:endParaRPr>
          </a:p>
        </p:txBody>
      </p:sp>
      <p:sp>
        <p:nvSpPr>
          <p:cNvPr id="951" name="Google Shape;951;p45"/>
          <p:cNvSpPr txBox="1"/>
          <p:nvPr/>
        </p:nvSpPr>
        <p:spPr>
          <a:xfrm>
            <a:off x="5861825" y="2352138"/>
            <a:ext cx="102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Decoding step=1</a:t>
            </a:r>
            <a:endParaRPr b="0" i="0" sz="600" u="none" cap="none" strike="noStrike">
              <a:solidFill>
                <a:srgbClr val="000000"/>
              </a:solidFill>
              <a:latin typeface="Roboto"/>
              <a:ea typeface="Roboto"/>
              <a:cs typeface="Roboto"/>
              <a:sym typeface="Roboto"/>
            </a:endParaRPr>
          </a:p>
        </p:txBody>
      </p:sp>
      <p:sp>
        <p:nvSpPr>
          <p:cNvPr id="952" name="Google Shape;952;p45"/>
          <p:cNvSpPr txBox="1"/>
          <p:nvPr/>
        </p:nvSpPr>
        <p:spPr>
          <a:xfrm>
            <a:off x="7157225" y="2352138"/>
            <a:ext cx="102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Decoding step=2</a:t>
            </a:r>
            <a:endParaRPr b="0" i="0" sz="600" u="none" cap="none" strike="noStrike">
              <a:solidFill>
                <a:srgbClr val="000000"/>
              </a:solidFill>
              <a:latin typeface="Roboto"/>
              <a:ea typeface="Roboto"/>
              <a:cs typeface="Roboto"/>
              <a:sym typeface="Roboto"/>
            </a:endParaRPr>
          </a:p>
        </p:txBody>
      </p:sp>
      <p:sp>
        <p:nvSpPr>
          <p:cNvPr id="953" name="Google Shape;953;p45"/>
          <p:cNvSpPr txBox="1"/>
          <p:nvPr/>
        </p:nvSpPr>
        <p:spPr>
          <a:xfrm>
            <a:off x="4246325" y="1236300"/>
            <a:ext cx="3411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n-GB" sz="1050" u="none" cap="none" strike="noStrike">
                <a:solidFill>
                  <a:srgbClr val="001080"/>
                </a:solidFill>
                <a:highlight>
                  <a:srgbClr val="FFFFFE"/>
                </a:highlight>
                <a:latin typeface="Courier New"/>
                <a:ea typeface="Courier New"/>
                <a:cs typeface="Courier New"/>
                <a:sym typeface="Courier New"/>
              </a:rPr>
              <a:t>T</a:t>
            </a:r>
            <a:endParaRPr b="0" i="0" sz="1400" u="none" cap="none" strike="noStrike">
              <a:solidFill>
                <a:srgbClr val="000000"/>
              </a:solidFill>
              <a:latin typeface="Arial"/>
              <a:ea typeface="Arial"/>
              <a:cs typeface="Arial"/>
              <a:sym typeface="Arial"/>
            </a:endParaRPr>
          </a:p>
        </p:txBody>
      </p:sp>
      <p:sp>
        <p:nvSpPr>
          <p:cNvPr id="954" name="Google Shape;954;p45"/>
          <p:cNvSpPr txBox="1"/>
          <p:nvPr/>
        </p:nvSpPr>
        <p:spPr>
          <a:xfrm>
            <a:off x="6488075" y="1242300"/>
            <a:ext cx="3876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n-GB" sz="1050" u="none" cap="none" strike="noStrike">
                <a:solidFill>
                  <a:srgbClr val="001080"/>
                </a:solidFill>
                <a:highlight>
                  <a:srgbClr val="FFFFFE"/>
                </a:highlight>
                <a:latin typeface="Courier New"/>
                <a:ea typeface="Courier New"/>
                <a:cs typeface="Courier New"/>
                <a:sym typeface="Courier New"/>
              </a:rPr>
              <a:t>H</a:t>
            </a:r>
            <a:endParaRPr b="0" i="0" sz="1400" u="none" cap="none" strike="noStrike">
              <a:solidFill>
                <a:srgbClr val="000000"/>
              </a:solidFill>
              <a:latin typeface="Arial"/>
              <a:ea typeface="Arial"/>
              <a:cs typeface="Arial"/>
              <a:sym typeface="Arial"/>
            </a:endParaRPr>
          </a:p>
        </p:txBody>
      </p:sp>
      <p:sp>
        <p:nvSpPr>
          <p:cNvPr id="955" name="Google Shape;955;p45"/>
          <p:cNvSpPr txBox="1"/>
          <p:nvPr/>
        </p:nvSpPr>
        <p:spPr>
          <a:xfrm>
            <a:off x="7120925" y="1242300"/>
            <a:ext cx="13776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n-GB" sz="1050" u="none" cap="none" strike="noStrike">
                <a:solidFill>
                  <a:srgbClr val="001080"/>
                </a:solidFill>
                <a:highlight>
                  <a:srgbClr val="FFFFFE"/>
                </a:highlight>
                <a:latin typeface="Courier New"/>
                <a:ea typeface="Courier New"/>
                <a:cs typeface="Courier New"/>
                <a:sym typeface="Courier New"/>
              </a:rPr>
              <a:t>E</a:t>
            </a:r>
            <a:endParaRPr b="0" i="0" sz="1400" u="none" cap="none" strike="noStrike">
              <a:solidFill>
                <a:srgbClr val="000000"/>
              </a:solidFill>
              <a:latin typeface="Arial"/>
              <a:ea typeface="Arial"/>
              <a:cs typeface="Arial"/>
              <a:sym typeface="Arial"/>
            </a:endParaRPr>
          </a:p>
        </p:txBody>
      </p:sp>
      <p:sp>
        <p:nvSpPr>
          <p:cNvPr id="956" name="Google Shape;956;p45"/>
          <p:cNvSpPr txBox="1"/>
          <p:nvPr/>
        </p:nvSpPr>
        <p:spPr>
          <a:xfrm>
            <a:off x="267875" y="3012750"/>
            <a:ext cx="7030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At each decoding step, we have a </a:t>
            </a:r>
            <a:r>
              <a:rPr b="1" i="0" lang="en-GB" sz="1400" u="none" cap="none" strike="noStrike">
                <a:solidFill>
                  <a:srgbClr val="000000"/>
                </a:solidFill>
                <a:latin typeface="Arial"/>
                <a:ea typeface="Arial"/>
                <a:cs typeface="Arial"/>
                <a:sym typeface="Arial"/>
              </a:rPr>
              <a:t>softmax</a:t>
            </a:r>
            <a:r>
              <a:rPr b="0" i="0" lang="en-GB" sz="1400" u="none" cap="none" strike="noStrike">
                <a:solidFill>
                  <a:srgbClr val="000000"/>
                </a:solidFill>
                <a:latin typeface="Arial"/>
                <a:ea typeface="Arial"/>
                <a:cs typeface="Arial"/>
                <a:sym typeface="Arial"/>
              </a:rPr>
              <a:t> over the set of possible characters.</a:t>
            </a:r>
            <a:endParaRPr b="0" i="0" sz="1400" u="none" cap="none" strike="noStrike">
              <a:solidFill>
                <a:srgbClr val="000000"/>
              </a:solidFill>
              <a:latin typeface="Arial"/>
              <a:ea typeface="Arial"/>
              <a:cs typeface="Arial"/>
              <a:sym typeface="Arial"/>
            </a:endParaRPr>
          </a:p>
        </p:txBody>
      </p:sp>
      <p:pic>
        <p:nvPicPr>
          <p:cNvPr id="957" name="Google Shape;957;p45"/>
          <p:cNvPicPr preferRelativeResize="0"/>
          <p:nvPr/>
        </p:nvPicPr>
        <p:blipFill rotWithShape="1">
          <a:blip r:embed="rId4">
            <a:alphaModFix/>
          </a:blip>
          <a:srcRect b="0" l="0" r="0" t="0"/>
          <a:stretch/>
        </p:blipFill>
        <p:spPr>
          <a:xfrm>
            <a:off x="465120" y="3458145"/>
            <a:ext cx="451500" cy="429932"/>
          </a:xfrm>
          <a:prstGeom prst="rect">
            <a:avLst/>
          </a:prstGeom>
          <a:noFill/>
          <a:ln>
            <a:noFill/>
          </a:ln>
        </p:spPr>
      </p:pic>
      <p:sp>
        <p:nvSpPr>
          <p:cNvPr id="958" name="Google Shape;958;p45"/>
          <p:cNvSpPr txBox="1"/>
          <p:nvPr/>
        </p:nvSpPr>
        <p:spPr>
          <a:xfrm>
            <a:off x="1089000" y="3458150"/>
            <a:ext cx="502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Small output space (we might have 20-30 chars)</a:t>
            </a:r>
            <a:endParaRPr b="0" i="0" sz="1400" u="none" cap="none" strike="noStrike">
              <a:solidFill>
                <a:srgbClr val="000000"/>
              </a:solidFill>
              <a:latin typeface="Arial"/>
              <a:ea typeface="Arial"/>
              <a:cs typeface="Arial"/>
              <a:sym typeface="Arial"/>
            </a:endParaRPr>
          </a:p>
        </p:txBody>
      </p:sp>
      <p:sp>
        <p:nvSpPr>
          <p:cNvPr id="959" name="Google Shape;959;p45"/>
          <p:cNvSpPr txBox="1"/>
          <p:nvPr/>
        </p:nvSpPr>
        <p:spPr>
          <a:xfrm>
            <a:off x="1130050" y="3948138"/>
            <a:ext cx="413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highlight>
                  <a:srgbClr val="FFFFFE"/>
                </a:highlight>
                <a:latin typeface="Roboto"/>
                <a:ea typeface="Roboto"/>
                <a:cs typeface="Roboto"/>
                <a:sym typeface="Roboto"/>
              </a:rPr>
              <a:t>The system can generalize to new words</a:t>
            </a:r>
            <a:endParaRPr b="0" i="0" sz="1400" u="none" cap="none" strike="noStrike">
              <a:solidFill>
                <a:srgbClr val="000000"/>
              </a:solidFill>
              <a:latin typeface="Roboto"/>
              <a:ea typeface="Roboto"/>
              <a:cs typeface="Roboto"/>
              <a:sym typeface="Roboto"/>
            </a:endParaRPr>
          </a:p>
        </p:txBody>
      </p:sp>
      <p:sp>
        <p:nvSpPr>
          <p:cNvPr id="960" name="Google Shape;960;p45"/>
          <p:cNvSpPr txBox="1"/>
          <p:nvPr/>
        </p:nvSpPr>
        <p:spPr>
          <a:xfrm>
            <a:off x="1163500" y="4496400"/>
            <a:ext cx="406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Enough training material for each character</a:t>
            </a:r>
            <a:endParaRPr b="0" i="0" sz="1400" u="none" cap="none" strike="noStrike">
              <a:solidFill>
                <a:srgbClr val="000000"/>
              </a:solidFill>
              <a:latin typeface="Arial"/>
              <a:ea typeface="Arial"/>
              <a:cs typeface="Arial"/>
              <a:sym typeface="Arial"/>
            </a:endParaRPr>
          </a:p>
        </p:txBody>
      </p:sp>
      <p:pic>
        <p:nvPicPr>
          <p:cNvPr id="961" name="Google Shape;961;p45"/>
          <p:cNvPicPr preferRelativeResize="0"/>
          <p:nvPr/>
        </p:nvPicPr>
        <p:blipFill rotWithShape="1">
          <a:blip r:embed="rId5">
            <a:alphaModFix/>
          </a:blip>
          <a:srcRect b="0" l="0" r="0" t="0"/>
          <a:stretch/>
        </p:blipFill>
        <p:spPr>
          <a:xfrm>
            <a:off x="5266452" y="3550362"/>
            <a:ext cx="451500" cy="429930"/>
          </a:xfrm>
          <a:prstGeom prst="rect">
            <a:avLst/>
          </a:prstGeom>
          <a:noFill/>
          <a:ln>
            <a:noFill/>
          </a:ln>
        </p:spPr>
      </p:pic>
      <p:sp>
        <p:nvSpPr>
          <p:cNvPr id="962" name="Google Shape;962;p45"/>
          <p:cNvSpPr txBox="1"/>
          <p:nvPr/>
        </p:nvSpPr>
        <p:spPr>
          <a:xfrm>
            <a:off x="5741825" y="3491975"/>
            <a:ext cx="32610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 number of characters within a sentence is quite large.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Long sequences are critical (i.e., more memory, more computation, harder to converge).</a:t>
            </a:r>
            <a:endParaRPr b="0" i="0" sz="1400" u="none" cap="none" strike="noStrike">
              <a:solidFill>
                <a:srgbClr val="000000"/>
              </a:solidFill>
              <a:latin typeface="Arial"/>
              <a:ea typeface="Arial"/>
              <a:cs typeface="Arial"/>
              <a:sym typeface="Arial"/>
            </a:endParaRPr>
          </a:p>
        </p:txBody>
      </p:sp>
      <p:pic>
        <p:nvPicPr>
          <p:cNvPr id="963" name="Google Shape;963;p45"/>
          <p:cNvPicPr preferRelativeResize="0"/>
          <p:nvPr/>
        </p:nvPicPr>
        <p:blipFill rotWithShape="1">
          <a:blip r:embed="rId4">
            <a:alphaModFix/>
          </a:blip>
          <a:srcRect b="0" l="0" r="0" t="0"/>
          <a:stretch/>
        </p:blipFill>
        <p:spPr>
          <a:xfrm>
            <a:off x="465120" y="3915345"/>
            <a:ext cx="451500" cy="429932"/>
          </a:xfrm>
          <a:prstGeom prst="rect">
            <a:avLst/>
          </a:prstGeom>
          <a:noFill/>
          <a:ln>
            <a:noFill/>
          </a:ln>
        </p:spPr>
      </p:pic>
      <p:pic>
        <p:nvPicPr>
          <p:cNvPr id="964" name="Google Shape;964;p45"/>
          <p:cNvPicPr preferRelativeResize="0"/>
          <p:nvPr/>
        </p:nvPicPr>
        <p:blipFill rotWithShape="1">
          <a:blip r:embed="rId4">
            <a:alphaModFix/>
          </a:blip>
          <a:srcRect b="0" l="0" r="0" t="0"/>
          <a:stretch/>
        </p:blipFill>
        <p:spPr>
          <a:xfrm>
            <a:off x="491070" y="4481533"/>
            <a:ext cx="451500" cy="429932"/>
          </a:xfrm>
          <a:prstGeom prst="rect">
            <a:avLst/>
          </a:prstGeom>
          <a:noFill/>
          <a:ln>
            <a:noFill/>
          </a:ln>
        </p:spPr>
      </p:pic>
      <p:sp>
        <p:nvSpPr>
          <p:cNvPr id="965" name="Google Shape;965;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69" name="Shape 969"/>
        <p:cNvGrpSpPr/>
        <p:nvPr/>
      </p:nvGrpSpPr>
      <p:grpSpPr>
        <a:xfrm>
          <a:off x="0" y="0"/>
          <a:ext cx="0" cy="0"/>
          <a:chOff x="0" y="0"/>
          <a:chExt cx="0" cy="0"/>
        </a:xfrm>
      </p:grpSpPr>
      <p:sp>
        <p:nvSpPr>
          <p:cNvPr id="970" name="Google Shape;970;p4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Tokenization</a:t>
            </a:r>
            <a:endParaRPr sz="2600"/>
          </a:p>
        </p:txBody>
      </p:sp>
      <p:sp>
        <p:nvSpPr>
          <p:cNvPr id="971" name="Google Shape;971;p46"/>
          <p:cNvSpPr txBox="1"/>
          <p:nvPr/>
        </p:nvSpPr>
        <p:spPr>
          <a:xfrm>
            <a:off x="272425" y="809200"/>
            <a:ext cx="5894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One other option is to use </a:t>
            </a:r>
            <a:r>
              <a:rPr b="1" i="0" lang="en-GB" sz="1400" u="none" cap="none" strike="noStrike">
                <a:solidFill>
                  <a:srgbClr val="000000"/>
                </a:solidFill>
                <a:latin typeface="Arial"/>
                <a:ea typeface="Arial"/>
                <a:cs typeface="Arial"/>
                <a:sym typeface="Arial"/>
              </a:rPr>
              <a:t>phonemes</a:t>
            </a:r>
            <a:r>
              <a:rPr b="0" i="0" lang="en-GB" sz="1400" u="none" cap="none" strike="noStrike">
                <a:solidFill>
                  <a:srgbClr val="000000"/>
                </a:solidFill>
                <a:latin typeface="Arial"/>
                <a:ea typeface="Arial"/>
                <a:cs typeface="Arial"/>
                <a:sym typeface="Arial"/>
              </a:rPr>
              <a:t> as basic tokens.</a:t>
            </a:r>
            <a:endParaRPr b="0" i="0" sz="1400" u="none" cap="none" strike="noStrike">
              <a:solidFill>
                <a:srgbClr val="000000"/>
              </a:solidFill>
              <a:latin typeface="Arial"/>
              <a:ea typeface="Arial"/>
              <a:cs typeface="Arial"/>
              <a:sym typeface="Arial"/>
            </a:endParaRPr>
          </a:p>
        </p:txBody>
      </p:sp>
      <p:cxnSp>
        <p:nvCxnSpPr>
          <p:cNvPr id="972" name="Google Shape;972;p46"/>
          <p:cNvCxnSpPr/>
          <p:nvPr/>
        </p:nvCxnSpPr>
        <p:spPr>
          <a:xfrm>
            <a:off x="2094975" y="2205900"/>
            <a:ext cx="387600" cy="0"/>
          </a:xfrm>
          <a:prstGeom prst="straightConnector1">
            <a:avLst/>
          </a:prstGeom>
          <a:noFill/>
          <a:ln cap="flat" cmpd="sng" w="9525">
            <a:solidFill>
              <a:schemeClr val="dk2"/>
            </a:solidFill>
            <a:prstDash val="solid"/>
            <a:round/>
            <a:headEnd len="sm" w="sm" type="none"/>
            <a:tailEnd len="med" w="med" type="triangle"/>
          </a:ln>
        </p:spPr>
      </p:cxnSp>
      <p:sp>
        <p:nvSpPr>
          <p:cNvPr id="973" name="Google Shape;973;p46"/>
          <p:cNvSpPr/>
          <p:nvPr/>
        </p:nvSpPr>
        <p:spPr>
          <a:xfrm>
            <a:off x="2579500" y="1932950"/>
            <a:ext cx="1237500" cy="55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Encoder</a:t>
            </a:r>
            <a:endParaRPr b="0" i="0" sz="1400" u="none" cap="none" strike="noStrike">
              <a:solidFill>
                <a:srgbClr val="000000"/>
              </a:solidFill>
              <a:latin typeface="Arial"/>
              <a:ea typeface="Arial"/>
              <a:cs typeface="Arial"/>
              <a:sym typeface="Arial"/>
            </a:endParaRPr>
          </a:p>
        </p:txBody>
      </p:sp>
      <p:pic>
        <p:nvPicPr>
          <p:cNvPr id="974" name="Google Shape;974;p46"/>
          <p:cNvPicPr preferRelativeResize="0"/>
          <p:nvPr/>
        </p:nvPicPr>
        <p:blipFill rotWithShape="1">
          <a:blip r:embed="rId3">
            <a:alphaModFix/>
          </a:blip>
          <a:srcRect b="0" l="0" r="0" t="0"/>
          <a:stretch/>
        </p:blipFill>
        <p:spPr>
          <a:xfrm>
            <a:off x="208500" y="2035675"/>
            <a:ext cx="1759001" cy="340456"/>
          </a:xfrm>
          <a:prstGeom prst="rect">
            <a:avLst/>
          </a:prstGeom>
          <a:noFill/>
          <a:ln>
            <a:noFill/>
          </a:ln>
        </p:spPr>
      </p:pic>
      <p:cxnSp>
        <p:nvCxnSpPr>
          <p:cNvPr id="975" name="Google Shape;975;p46"/>
          <p:cNvCxnSpPr/>
          <p:nvPr/>
        </p:nvCxnSpPr>
        <p:spPr>
          <a:xfrm>
            <a:off x="3913925" y="2262625"/>
            <a:ext cx="387600" cy="0"/>
          </a:xfrm>
          <a:prstGeom prst="straightConnector1">
            <a:avLst/>
          </a:prstGeom>
          <a:noFill/>
          <a:ln cap="flat" cmpd="sng" w="9525">
            <a:solidFill>
              <a:schemeClr val="dk2"/>
            </a:solidFill>
            <a:prstDash val="solid"/>
            <a:round/>
            <a:headEnd len="sm" w="sm" type="none"/>
            <a:tailEnd len="med" w="med" type="triangle"/>
          </a:ln>
        </p:spPr>
      </p:cxnSp>
      <p:sp>
        <p:nvSpPr>
          <p:cNvPr id="976" name="Google Shape;976;p46"/>
          <p:cNvSpPr/>
          <p:nvPr/>
        </p:nvSpPr>
        <p:spPr>
          <a:xfrm>
            <a:off x="4467725" y="2011638"/>
            <a:ext cx="1027800" cy="400200"/>
          </a:xfrm>
          <a:prstGeom prst="rect">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7" name="Google Shape;977;p46"/>
          <p:cNvCxnSpPr>
            <a:stCxn id="976" idx="3"/>
          </p:cNvCxnSpPr>
          <p:nvPr/>
        </p:nvCxnSpPr>
        <p:spPr>
          <a:xfrm>
            <a:off x="5495525" y="2211738"/>
            <a:ext cx="246300" cy="3000"/>
          </a:xfrm>
          <a:prstGeom prst="straightConnector1">
            <a:avLst/>
          </a:prstGeom>
          <a:noFill/>
          <a:ln cap="flat" cmpd="sng" w="9525">
            <a:solidFill>
              <a:srgbClr val="424242"/>
            </a:solidFill>
            <a:prstDash val="solid"/>
            <a:round/>
            <a:headEnd len="sm" w="sm" type="none"/>
            <a:tailEnd len="med" w="med" type="triangle"/>
          </a:ln>
        </p:spPr>
      </p:cxnSp>
      <p:cxnSp>
        <p:nvCxnSpPr>
          <p:cNvPr id="978" name="Google Shape;978;p46"/>
          <p:cNvCxnSpPr/>
          <p:nvPr/>
        </p:nvCxnSpPr>
        <p:spPr>
          <a:xfrm rot="10800000">
            <a:off x="46426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79" name="Google Shape;979;p46"/>
          <p:cNvSpPr txBox="1"/>
          <p:nvPr/>
        </p:nvSpPr>
        <p:spPr>
          <a:xfrm>
            <a:off x="43015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980" name="Google Shape;980;p46"/>
          <p:cNvSpPr txBox="1"/>
          <p:nvPr/>
        </p:nvSpPr>
        <p:spPr>
          <a:xfrm>
            <a:off x="4530875" y="2009238"/>
            <a:ext cx="92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endParaRPr b="1" i="0" sz="1400" u="none" cap="none" strike="noStrike">
              <a:solidFill>
                <a:srgbClr val="000000"/>
              </a:solidFill>
              <a:latin typeface="Roboto"/>
              <a:ea typeface="Roboto"/>
              <a:cs typeface="Roboto"/>
              <a:sym typeface="Roboto"/>
            </a:endParaRPr>
          </a:p>
        </p:txBody>
      </p:sp>
      <p:cxnSp>
        <p:nvCxnSpPr>
          <p:cNvPr id="981" name="Google Shape;981;p46"/>
          <p:cNvCxnSpPr/>
          <p:nvPr/>
        </p:nvCxnSpPr>
        <p:spPr>
          <a:xfrm rot="10800000">
            <a:off x="52522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82" name="Google Shape;982;p46"/>
          <p:cNvCxnSpPr/>
          <p:nvPr/>
        </p:nvCxnSpPr>
        <p:spPr>
          <a:xfrm rot="10800000">
            <a:off x="54046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83" name="Google Shape;983;p46"/>
          <p:cNvCxnSpPr/>
          <p:nvPr/>
        </p:nvCxnSpPr>
        <p:spPr>
          <a:xfrm rot="10800000">
            <a:off x="44902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84" name="Google Shape;984;p46"/>
          <p:cNvSpPr txBox="1"/>
          <p:nvPr/>
        </p:nvSpPr>
        <p:spPr>
          <a:xfrm>
            <a:off x="52159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L</a:t>
            </a:r>
            <a:endParaRPr b="0" i="0" sz="600" u="none" cap="none" strike="noStrike">
              <a:solidFill>
                <a:srgbClr val="000000"/>
              </a:solidFill>
              <a:latin typeface="Roboto"/>
              <a:ea typeface="Roboto"/>
              <a:cs typeface="Roboto"/>
              <a:sym typeface="Roboto"/>
            </a:endParaRPr>
          </a:p>
        </p:txBody>
      </p:sp>
      <p:sp>
        <p:nvSpPr>
          <p:cNvPr id="985" name="Google Shape;985;p46"/>
          <p:cNvSpPr txBox="1"/>
          <p:nvPr/>
        </p:nvSpPr>
        <p:spPr>
          <a:xfrm>
            <a:off x="45301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986" name="Google Shape;986;p46"/>
          <p:cNvSpPr txBox="1"/>
          <p:nvPr/>
        </p:nvSpPr>
        <p:spPr>
          <a:xfrm>
            <a:off x="4707575" y="1657838"/>
            <a:ext cx="108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87" name="Google Shape;987;p46"/>
          <p:cNvSpPr/>
          <p:nvPr/>
        </p:nvSpPr>
        <p:spPr>
          <a:xfrm>
            <a:off x="5763125" y="2011638"/>
            <a:ext cx="1027800" cy="400200"/>
          </a:xfrm>
          <a:prstGeom prst="rect">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8" name="Google Shape;988;p46"/>
          <p:cNvCxnSpPr>
            <a:stCxn id="987" idx="3"/>
          </p:cNvCxnSpPr>
          <p:nvPr/>
        </p:nvCxnSpPr>
        <p:spPr>
          <a:xfrm>
            <a:off x="6790925" y="2211738"/>
            <a:ext cx="246300" cy="3000"/>
          </a:xfrm>
          <a:prstGeom prst="straightConnector1">
            <a:avLst/>
          </a:prstGeom>
          <a:noFill/>
          <a:ln cap="flat" cmpd="sng" w="9525">
            <a:solidFill>
              <a:srgbClr val="424242"/>
            </a:solidFill>
            <a:prstDash val="solid"/>
            <a:round/>
            <a:headEnd len="sm" w="sm" type="none"/>
            <a:tailEnd len="med" w="med" type="triangle"/>
          </a:ln>
        </p:spPr>
      </p:cxnSp>
      <p:cxnSp>
        <p:nvCxnSpPr>
          <p:cNvPr id="989" name="Google Shape;989;p46"/>
          <p:cNvCxnSpPr/>
          <p:nvPr/>
        </p:nvCxnSpPr>
        <p:spPr>
          <a:xfrm rot="10800000">
            <a:off x="59380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90" name="Google Shape;990;p46"/>
          <p:cNvSpPr txBox="1"/>
          <p:nvPr/>
        </p:nvSpPr>
        <p:spPr>
          <a:xfrm>
            <a:off x="55969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991" name="Google Shape;991;p46"/>
          <p:cNvSpPr txBox="1"/>
          <p:nvPr/>
        </p:nvSpPr>
        <p:spPr>
          <a:xfrm>
            <a:off x="5826275" y="2009238"/>
            <a:ext cx="92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endParaRPr b="1" i="0" sz="1400" u="none" cap="none" strike="noStrike">
              <a:solidFill>
                <a:srgbClr val="000000"/>
              </a:solidFill>
              <a:latin typeface="Roboto"/>
              <a:ea typeface="Roboto"/>
              <a:cs typeface="Roboto"/>
              <a:sym typeface="Roboto"/>
            </a:endParaRPr>
          </a:p>
        </p:txBody>
      </p:sp>
      <p:cxnSp>
        <p:nvCxnSpPr>
          <p:cNvPr id="992" name="Google Shape;992;p46"/>
          <p:cNvCxnSpPr/>
          <p:nvPr/>
        </p:nvCxnSpPr>
        <p:spPr>
          <a:xfrm rot="10800000">
            <a:off x="65476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93" name="Google Shape;993;p46"/>
          <p:cNvCxnSpPr/>
          <p:nvPr/>
        </p:nvCxnSpPr>
        <p:spPr>
          <a:xfrm rot="10800000">
            <a:off x="67000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994" name="Google Shape;994;p46"/>
          <p:cNvCxnSpPr/>
          <p:nvPr/>
        </p:nvCxnSpPr>
        <p:spPr>
          <a:xfrm rot="10800000">
            <a:off x="57856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995" name="Google Shape;995;p46"/>
          <p:cNvSpPr txBox="1"/>
          <p:nvPr/>
        </p:nvSpPr>
        <p:spPr>
          <a:xfrm>
            <a:off x="65113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L</a:t>
            </a:r>
            <a:endParaRPr b="0" i="0" sz="600" u="none" cap="none" strike="noStrike">
              <a:solidFill>
                <a:srgbClr val="000000"/>
              </a:solidFill>
              <a:latin typeface="Roboto"/>
              <a:ea typeface="Roboto"/>
              <a:cs typeface="Roboto"/>
              <a:sym typeface="Roboto"/>
            </a:endParaRPr>
          </a:p>
        </p:txBody>
      </p:sp>
      <p:sp>
        <p:nvSpPr>
          <p:cNvPr id="996" name="Google Shape;996;p46"/>
          <p:cNvSpPr txBox="1"/>
          <p:nvPr/>
        </p:nvSpPr>
        <p:spPr>
          <a:xfrm>
            <a:off x="58255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997" name="Google Shape;997;p46"/>
          <p:cNvSpPr txBox="1"/>
          <p:nvPr/>
        </p:nvSpPr>
        <p:spPr>
          <a:xfrm>
            <a:off x="6002975" y="1657838"/>
            <a:ext cx="108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98" name="Google Shape;998;p46"/>
          <p:cNvSpPr/>
          <p:nvPr/>
        </p:nvSpPr>
        <p:spPr>
          <a:xfrm>
            <a:off x="7058525" y="2011638"/>
            <a:ext cx="1027800" cy="400200"/>
          </a:xfrm>
          <a:prstGeom prst="rect">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9" name="Google Shape;999;p46"/>
          <p:cNvCxnSpPr>
            <a:stCxn id="998" idx="3"/>
          </p:cNvCxnSpPr>
          <p:nvPr/>
        </p:nvCxnSpPr>
        <p:spPr>
          <a:xfrm>
            <a:off x="8086325" y="2211738"/>
            <a:ext cx="246300" cy="3000"/>
          </a:xfrm>
          <a:prstGeom prst="straightConnector1">
            <a:avLst/>
          </a:prstGeom>
          <a:noFill/>
          <a:ln cap="flat" cmpd="sng" w="9525">
            <a:solidFill>
              <a:srgbClr val="424242"/>
            </a:solidFill>
            <a:prstDash val="solid"/>
            <a:round/>
            <a:headEnd len="sm" w="sm" type="none"/>
            <a:tailEnd len="med" w="med" type="triangle"/>
          </a:ln>
        </p:spPr>
      </p:cxnSp>
      <p:cxnSp>
        <p:nvCxnSpPr>
          <p:cNvPr id="1000" name="Google Shape;1000;p46"/>
          <p:cNvCxnSpPr/>
          <p:nvPr/>
        </p:nvCxnSpPr>
        <p:spPr>
          <a:xfrm rot="10800000">
            <a:off x="72334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1001" name="Google Shape;1001;p46"/>
          <p:cNvSpPr txBox="1"/>
          <p:nvPr/>
        </p:nvSpPr>
        <p:spPr>
          <a:xfrm>
            <a:off x="68923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002" name="Google Shape;1002;p46"/>
          <p:cNvSpPr txBox="1"/>
          <p:nvPr/>
        </p:nvSpPr>
        <p:spPr>
          <a:xfrm>
            <a:off x="7121675" y="2009238"/>
            <a:ext cx="92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endParaRPr b="1" i="0" sz="1400" u="none" cap="none" strike="noStrike">
              <a:solidFill>
                <a:srgbClr val="000000"/>
              </a:solidFill>
              <a:latin typeface="Roboto"/>
              <a:ea typeface="Roboto"/>
              <a:cs typeface="Roboto"/>
              <a:sym typeface="Roboto"/>
            </a:endParaRPr>
          </a:p>
        </p:txBody>
      </p:sp>
      <p:cxnSp>
        <p:nvCxnSpPr>
          <p:cNvPr id="1003" name="Google Shape;1003;p46"/>
          <p:cNvCxnSpPr/>
          <p:nvPr/>
        </p:nvCxnSpPr>
        <p:spPr>
          <a:xfrm rot="10800000">
            <a:off x="78430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1004" name="Google Shape;1004;p46"/>
          <p:cNvCxnSpPr/>
          <p:nvPr/>
        </p:nvCxnSpPr>
        <p:spPr>
          <a:xfrm rot="10800000">
            <a:off x="7995425" y="1791738"/>
            <a:ext cx="0" cy="219900"/>
          </a:xfrm>
          <a:prstGeom prst="straightConnector1">
            <a:avLst/>
          </a:prstGeom>
          <a:noFill/>
          <a:ln cap="flat" cmpd="sng" w="9525">
            <a:solidFill>
              <a:srgbClr val="424242"/>
            </a:solidFill>
            <a:prstDash val="solid"/>
            <a:round/>
            <a:headEnd len="sm" w="sm" type="none"/>
            <a:tailEnd len="med" w="med" type="triangle"/>
          </a:ln>
        </p:spPr>
      </p:cxnSp>
      <p:cxnSp>
        <p:nvCxnSpPr>
          <p:cNvPr id="1005" name="Google Shape;1005;p46"/>
          <p:cNvCxnSpPr/>
          <p:nvPr/>
        </p:nvCxnSpPr>
        <p:spPr>
          <a:xfrm rot="10800000">
            <a:off x="7081025" y="1791738"/>
            <a:ext cx="0" cy="219900"/>
          </a:xfrm>
          <a:prstGeom prst="straightConnector1">
            <a:avLst/>
          </a:prstGeom>
          <a:noFill/>
          <a:ln cap="flat" cmpd="sng" w="9525">
            <a:solidFill>
              <a:srgbClr val="424242"/>
            </a:solidFill>
            <a:prstDash val="solid"/>
            <a:round/>
            <a:headEnd len="sm" w="sm" type="none"/>
            <a:tailEnd len="med" w="med" type="triangle"/>
          </a:ln>
        </p:spPr>
      </p:cxnSp>
      <p:sp>
        <p:nvSpPr>
          <p:cNvPr id="1006" name="Google Shape;1006;p46"/>
          <p:cNvSpPr txBox="1"/>
          <p:nvPr/>
        </p:nvSpPr>
        <p:spPr>
          <a:xfrm>
            <a:off x="78067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L</a:t>
            </a:r>
            <a:endParaRPr b="0" i="0" sz="600" u="none" cap="none" strike="noStrike">
              <a:solidFill>
                <a:srgbClr val="000000"/>
              </a:solidFill>
              <a:latin typeface="Roboto"/>
              <a:ea typeface="Roboto"/>
              <a:cs typeface="Roboto"/>
              <a:sym typeface="Roboto"/>
            </a:endParaRPr>
          </a:p>
        </p:txBody>
      </p:sp>
      <p:sp>
        <p:nvSpPr>
          <p:cNvPr id="1007" name="Google Shape;1007;p46"/>
          <p:cNvSpPr txBox="1"/>
          <p:nvPr/>
        </p:nvSpPr>
        <p:spPr>
          <a:xfrm>
            <a:off x="7120925" y="1437738"/>
            <a:ext cx="341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c</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008" name="Google Shape;1008;p46"/>
          <p:cNvSpPr txBox="1"/>
          <p:nvPr/>
        </p:nvSpPr>
        <p:spPr>
          <a:xfrm>
            <a:off x="7298375" y="1657838"/>
            <a:ext cx="108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09" name="Google Shape;1009;p46"/>
          <p:cNvSpPr txBox="1"/>
          <p:nvPr/>
        </p:nvSpPr>
        <p:spPr>
          <a:xfrm>
            <a:off x="4737625" y="2555638"/>
            <a:ext cx="34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010" name="Google Shape;1010;p46"/>
          <p:cNvSpPr txBox="1"/>
          <p:nvPr/>
        </p:nvSpPr>
        <p:spPr>
          <a:xfrm>
            <a:off x="4490225" y="2352138"/>
            <a:ext cx="102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Decoding step=0</a:t>
            </a:r>
            <a:endParaRPr b="0" i="0" sz="600" u="none" cap="none" strike="noStrike">
              <a:solidFill>
                <a:srgbClr val="000000"/>
              </a:solidFill>
              <a:latin typeface="Roboto"/>
              <a:ea typeface="Roboto"/>
              <a:cs typeface="Roboto"/>
              <a:sym typeface="Roboto"/>
            </a:endParaRPr>
          </a:p>
        </p:txBody>
      </p:sp>
      <p:sp>
        <p:nvSpPr>
          <p:cNvPr id="1011" name="Google Shape;1011;p46"/>
          <p:cNvSpPr txBox="1"/>
          <p:nvPr/>
        </p:nvSpPr>
        <p:spPr>
          <a:xfrm>
            <a:off x="5861825" y="2352138"/>
            <a:ext cx="102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Decoding step=1</a:t>
            </a:r>
            <a:endParaRPr b="0" i="0" sz="600" u="none" cap="none" strike="noStrike">
              <a:solidFill>
                <a:srgbClr val="000000"/>
              </a:solidFill>
              <a:latin typeface="Roboto"/>
              <a:ea typeface="Roboto"/>
              <a:cs typeface="Roboto"/>
              <a:sym typeface="Roboto"/>
            </a:endParaRPr>
          </a:p>
        </p:txBody>
      </p:sp>
      <p:sp>
        <p:nvSpPr>
          <p:cNvPr id="1012" name="Google Shape;1012;p46"/>
          <p:cNvSpPr txBox="1"/>
          <p:nvPr/>
        </p:nvSpPr>
        <p:spPr>
          <a:xfrm>
            <a:off x="7157225" y="2352138"/>
            <a:ext cx="102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Decoding step=2</a:t>
            </a:r>
            <a:endParaRPr b="0" i="0" sz="600" u="none" cap="none" strike="noStrike">
              <a:solidFill>
                <a:srgbClr val="000000"/>
              </a:solidFill>
              <a:latin typeface="Roboto"/>
              <a:ea typeface="Roboto"/>
              <a:cs typeface="Roboto"/>
              <a:sym typeface="Roboto"/>
            </a:endParaRPr>
          </a:p>
        </p:txBody>
      </p:sp>
      <p:sp>
        <p:nvSpPr>
          <p:cNvPr id="1013" name="Google Shape;1013;p46"/>
          <p:cNvSpPr txBox="1"/>
          <p:nvPr/>
        </p:nvSpPr>
        <p:spPr>
          <a:xfrm>
            <a:off x="4246325" y="1236300"/>
            <a:ext cx="58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B050"/>
                </a:solidFill>
                <a:latin typeface="Arial"/>
                <a:ea typeface="Arial"/>
                <a:cs typeface="Arial"/>
                <a:sym typeface="Arial"/>
              </a:rPr>
              <a:t>/DH/</a:t>
            </a:r>
            <a:endParaRPr b="0" i="0" sz="1400" u="none" cap="none" strike="noStrike">
              <a:solidFill>
                <a:srgbClr val="00B050"/>
              </a:solidFill>
              <a:latin typeface="Arial"/>
              <a:ea typeface="Arial"/>
              <a:cs typeface="Arial"/>
              <a:sym typeface="Arial"/>
            </a:endParaRPr>
          </a:p>
        </p:txBody>
      </p:sp>
      <p:sp>
        <p:nvSpPr>
          <p:cNvPr id="1014" name="Google Shape;1014;p46"/>
          <p:cNvSpPr txBox="1"/>
          <p:nvPr/>
        </p:nvSpPr>
        <p:spPr>
          <a:xfrm>
            <a:off x="267875" y="3012750"/>
            <a:ext cx="7030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At each decoding step, we have a </a:t>
            </a:r>
            <a:r>
              <a:rPr b="1" i="0" lang="en-GB" sz="1400" u="none" cap="none" strike="noStrike">
                <a:solidFill>
                  <a:srgbClr val="000000"/>
                </a:solidFill>
                <a:latin typeface="Arial"/>
                <a:ea typeface="Arial"/>
                <a:cs typeface="Arial"/>
                <a:sym typeface="Arial"/>
              </a:rPr>
              <a:t>softmax</a:t>
            </a:r>
            <a:r>
              <a:rPr b="0" i="0" lang="en-GB" sz="1400" u="none" cap="none" strike="noStrike">
                <a:solidFill>
                  <a:srgbClr val="000000"/>
                </a:solidFill>
                <a:latin typeface="Arial"/>
                <a:ea typeface="Arial"/>
                <a:cs typeface="Arial"/>
                <a:sym typeface="Arial"/>
              </a:rPr>
              <a:t> over the set of possible phonemes.</a:t>
            </a:r>
            <a:endParaRPr b="0" i="0" sz="1400" u="none" cap="none" strike="noStrike">
              <a:solidFill>
                <a:srgbClr val="000000"/>
              </a:solidFill>
              <a:latin typeface="Arial"/>
              <a:ea typeface="Arial"/>
              <a:cs typeface="Arial"/>
              <a:sym typeface="Arial"/>
            </a:endParaRPr>
          </a:p>
        </p:txBody>
      </p:sp>
      <p:pic>
        <p:nvPicPr>
          <p:cNvPr id="1015" name="Google Shape;1015;p46"/>
          <p:cNvPicPr preferRelativeResize="0"/>
          <p:nvPr/>
        </p:nvPicPr>
        <p:blipFill rotWithShape="1">
          <a:blip r:embed="rId4">
            <a:alphaModFix/>
          </a:blip>
          <a:srcRect b="0" l="0" r="0" t="0"/>
          <a:stretch/>
        </p:blipFill>
        <p:spPr>
          <a:xfrm>
            <a:off x="465120" y="3458145"/>
            <a:ext cx="451500" cy="429932"/>
          </a:xfrm>
          <a:prstGeom prst="rect">
            <a:avLst/>
          </a:prstGeom>
          <a:noFill/>
          <a:ln>
            <a:noFill/>
          </a:ln>
        </p:spPr>
      </p:pic>
      <p:sp>
        <p:nvSpPr>
          <p:cNvPr id="1016" name="Google Shape;1016;p46"/>
          <p:cNvSpPr txBox="1"/>
          <p:nvPr/>
        </p:nvSpPr>
        <p:spPr>
          <a:xfrm>
            <a:off x="1089000" y="3458150"/>
            <a:ext cx="3738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Phonemes are </a:t>
            </a:r>
            <a:r>
              <a:rPr b="1" i="0" lang="en-GB" sz="1400" u="none" cap="none" strike="noStrike">
                <a:solidFill>
                  <a:srgbClr val="000000"/>
                </a:solidFill>
                <a:latin typeface="Arial"/>
                <a:ea typeface="Arial"/>
                <a:cs typeface="Arial"/>
                <a:sym typeface="Arial"/>
              </a:rPr>
              <a:t>natural speech targets</a:t>
            </a:r>
            <a:r>
              <a:rPr b="0" i="0" lang="en-GB" sz="1400" u="none" cap="none" strike="noStrike">
                <a:solidFill>
                  <a:srgbClr val="000000"/>
                </a:solidFill>
                <a:latin typeface="Arial"/>
                <a:ea typeface="Arial"/>
                <a:cs typeface="Arial"/>
                <a:sym typeface="Arial"/>
              </a:rPr>
              <a:t> as they represent basic sounds.</a:t>
            </a:r>
            <a:endParaRPr b="0" i="0" sz="1400" u="none" cap="none" strike="noStrike">
              <a:solidFill>
                <a:srgbClr val="000000"/>
              </a:solidFill>
              <a:latin typeface="Arial"/>
              <a:ea typeface="Arial"/>
              <a:cs typeface="Arial"/>
              <a:sym typeface="Arial"/>
            </a:endParaRPr>
          </a:p>
        </p:txBody>
      </p:sp>
      <p:sp>
        <p:nvSpPr>
          <p:cNvPr id="1017" name="Google Shape;1017;p46"/>
          <p:cNvSpPr txBox="1"/>
          <p:nvPr/>
        </p:nvSpPr>
        <p:spPr>
          <a:xfrm>
            <a:off x="1163500" y="4496400"/>
            <a:ext cx="406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Enough training material for each phoneme.</a:t>
            </a:r>
            <a:endParaRPr b="0" i="0" sz="1400" u="none" cap="none" strike="noStrike">
              <a:solidFill>
                <a:srgbClr val="000000"/>
              </a:solidFill>
              <a:latin typeface="Arial"/>
              <a:ea typeface="Arial"/>
              <a:cs typeface="Arial"/>
              <a:sym typeface="Arial"/>
            </a:endParaRPr>
          </a:p>
        </p:txBody>
      </p:sp>
      <p:pic>
        <p:nvPicPr>
          <p:cNvPr id="1018" name="Google Shape;1018;p46"/>
          <p:cNvPicPr preferRelativeResize="0"/>
          <p:nvPr/>
        </p:nvPicPr>
        <p:blipFill rotWithShape="1">
          <a:blip r:embed="rId5">
            <a:alphaModFix/>
          </a:blip>
          <a:srcRect b="0" l="0" r="0" t="0"/>
          <a:stretch/>
        </p:blipFill>
        <p:spPr>
          <a:xfrm>
            <a:off x="5105527" y="3598762"/>
            <a:ext cx="451500" cy="429930"/>
          </a:xfrm>
          <a:prstGeom prst="rect">
            <a:avLst/>
          </a:prstGeom>
          <a:noFill/>
          <a:ln>
            <a:noFill/>
          </a:ln>
        </p:spPr>
      </p:pic>
      <p:sp>
        <p:nvSpPr>
          <p:cNvPr id="1019" name="Google Shape;1019;p46"/>
          <p:cNvSpPr txBox="1"/>
          <p:nvPr/>
        </p:nvSpPr>
        <p:spPr>
          <a:xfrm>
            <a:off x="5607125" y="3553550"/>
            <a:ext cx="3444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We require phoneme annotation for each word.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Converting words to phonemes in some languages (e.g., English) is challenging.</a:t>
            </a:r>
            <a:endParaRPr b="0" i="0" sz="1400" u="none" cap="none" strike="noStrike">
              <a:solidFill>
                <a:srgbClr val="000000"/>
              </a:solidFill>
              <a:latin typeface="Arial"/>
              <a:ea typeface="Arial"/>
              <a:cs typeface="Arial"/>
              <a:sym typeface="Arial"/>
            </a:endParaRPr>
          </a:p>
        </p:txBody>
      </p:sp>
      <p:pic>
        <p:nvPicPr>
          <p:cNvPr id="1020" name="Google Shape;1020;p46"/>
          <p:cNvPicPr preferRelativeResize="0"/>
          <p:nvPr/>
        </p:nvPicPr>
        <p:blipFill rotWithShape="1">
          <a:blip r:embed="rId4">
            <a:alphaModFix/>
          </a:blip>
          <a:srcRect b="0" l="0" r="0" t="0"/>
          <a:stretch/>
        </p:blipFill>
        <p:spPr>
          <a:xfrm>
            <a:off x="465120" y="3991545"/>
            <a:ext cx="451500" cy="429932"/>
          </a:xfrm>
          <a:prstGeom prst="rect">
            <a:avLst/>
          </a:prstGeom>
          <a:noFill/>
          <a:ln>
            <a:noFill/>
          </a:ln>
        </p:spPr>
      </p:pic>
      <p:pic>
        <p:nvPicPr>
          <p:cNvPr id="1021" name="Google Shape;1021;p46"/>
          <p:cNvPicPr preferRelativeResize="0"/>
          <p:nvPr/>
        </p:nvPicPr>
        <p:blipFill rotWithShape="1">
          <a:blip r:embed="rId4">
            <a:alphaModFix/>
          </a:blip>
          <a:srcRect b="0" l="0" r="0" t="0"/>
          <a:stretch/>
        </p:blipFill>
        <p:spPr>
          <a:xfrm>
            <a:off x="465120" y="4481533"/>
            <a:ext cx="451500" cy="429932"/>
          </a:xfrm>
          <a:prstGeom prst="rect">
            <a:avLst/>
          </a:prstGeom>
          <a:noFill/>
          <a:ln>
            <a:noFill/>
          </a:ln>
        </p:spPr>
      </p:pic>
      <p:sp>
        <p:nvSpPr>
          <p:cNvPr id="1022" name="Google Shape;1022;p46"/>
          <p:cNvSpPr txBox="1"/>
          <p:nvPr/>
        </p:nvSpPr>
        <p:spPr>
          <a:xfrm>
            <a:off x="6391325" y="1215300"/>
            <a:ext cx="58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B050"/>
                </a:solidFill>
                <a:latin typeface="Arial"/>
                <a:ea typeface="Arial"/>
                <a:cs typeface="Arial"/>
                <a:sym typeface="Arial"/>
              </a:rPr>
              <a:t>/AH/</a:t>
            </a:r>
            <a:endParaRPr b="0" i="0" sz="1400" u="none" cap="none" strike="noStrike">
              <a:solidFill>
                <a:srgbClr val="00B050"/>
              </a:solidFill>
              <a:latin typeface="Arial"/>
              <a:ea typeface="Arial"/>
              <a:cs typeface="Arial"/>
              <a:sym typeface="Arial"/>
            </a:endParaRPr>
          </a:p>
        </p:txBody>
      </p:sp>
      <p:sp>
        <p:nvSpPr>
          <p:cNvPr id="1023" name="Google Shape;1023;p46"/>
          <p:cNvSpPr txBox="1"/>
          <p:nvPr/>
        </p:nvSpPr>
        <p:spPr>
          <a:xfrm>
            <a:off x="7039025" y="1215300"/>
            <a:ext cx="58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B050"/>
                </a:solidFill>
                <a:latin typeface="Arial"/>
                <a:ea typeface="Arial"/>
                <a:cs typeface="Arial"/>
                <a:sym typeface="Arial"/>
              </a:rPr>
              <a:t>/S/</a:t>
            </a:r>
            <a:endParaRPr b="0" i="0" sz="1400" u="none" cap="none" strike="noStrike">
              <a:solidFill>
                <a:srgbClr val="00B050"/>
              </a:solidFill>
              <a:latin typeface="Arial"/>
              <a:ea typeface="Arial"/>
              <a:cs typeface="Arial"/>
              <a:sym typeface="Arial"/>
            </a:endParaRPr>
          </a:p>
        </p:txBody>
      </p:sp>
      <p:sp>
        <p:nvSpPr>
          <p:cNvPr id="1024" name="Google Shape;1024;p46"/>
          <p:cNvSpPr txBox="1"/>
          <p:nvPr/>
        </p:nvSpPr>
        <p:spPr>
          <a:xfrm>
            <a:off x="1130050" y="4024338"/>
            <a:ext cx="413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highlight>
                  <a:srgbClr val="FFFFFE"/>
                </a:highlight>
                <a:latin typeface="Roboto"/>
                <a:ea typeface="Roboto"/>
                <a:cs typeface="Roboto"/>
                <a:sym typeface="Roboto"/>
              </a:rPr>
              <a:t>The system can generalize to new words</a:t>
            </a:r>
            <a:endParaRPr b="0" i="0" sz="1400" u="none" cap="none" strike="noStrike">
              <a:solidFill>
                <a:srgbClr val="000000"/>
              </a:solidFill>
              <a:latin typeface="Roboto"/>
              <a:ea typeface="Roboto"/>
              <a:cs typeface="Roboto"/>
              <a:sym typeface="Roboto"/>
            </a:endParaRPr>
          </a:p>
        </p:txBody>
      </p:sp>
      <p:sp>
        <p:nvSpPr>
          <p:cNvPr id="1025" name="Google Shape;1025;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29" name="Shape 1029"/>
        <p:cNvGrpSpPr/>
        <p:nvPr/>
      </p:nvGrpSpPr>
      <p:grpSpPr>
        <a:xfrm>
          <a:off x="0" y="0"/>
          <a:ext cx="0" cy="0"/>
          <a:chOff x="0" y="0"/>
          <a:chExt cx="0" cy="0"/>
        </a:xfrm>
      </p:grpSpPr>
      <p:sp>
        <p:nvSpPr>
          <p:cNvPr id="1030" name="Google Shape;1030;p4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Tokenization</a:t>
            </a:r>
            <a:endParaRPr sz="2600"/>
          </a:p>
        </p:txBody>
      </p:sp>
      <p:pic>
        <p:nvPicPr>
          <p:cNvPr id="1031" name="Google Shape;1031;p47"/>
          <p:cNvPicPr preferRelativeResize="0"/>
          <p:nvPr/>
        </p:nvPicPr>
        <p:blipFill rotWithShape="1">
          <a:blip r:embed="rId3">
            <a:alphaModFix/>
          </a:blip>
          <a:srcRect b="0" l="0" r="0" t="0"/>
          <a:stretch/>
        </p:blipFill>
        <p:spPr>
          <a:xfrm>
            <a:off x="339875" y="879238"/>
            <a:ext cx="602700" cy="558516"/>
          </a:xfrm>
          <a:prstGeom prst="rect">
            <a:avLst/>
          </a:prstGeom>
          <a:noFill/>
          <a:ln>
            <a:noFill/>
          </a:ln>
        </p:spPr>
      </p:pic>
      <p:sp>
        <p:nvSpPr>
          <p:cNvPr id="1032" name="Google Shape;1032;p47"/>
          <p:cNvSpPr txBox="1"/>
          <p:nvPr/>
        </p:nvSpPr>
        <p:spPr>
          <a:xfrm>
            <a:off x="953675" y="955350"/>
            <a:ext cx="703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What about using something in between words and characters?</a:t>
            </a:r>
            <a:endParaRPr b="0" i="1" sz="1400" u="none" cap="none" strike="noStrike">
              <a:solidFill>
                <a:srgbClr val="000000"/>
              </a:solidFill>
              <a:latin typeface="Arial"/>
              <a:ea typeface="Arial"/>
              <a:cs typeface="Arial"/>
              <a:sym typeface="Arial"/>
            </a:endParaRPr>
          </a:p>
        </p:txBody>
      </p:sp>
      <p:sp>
        <p:nvSpPr>
          <p:cNvPr id="1033" name="Google Shape;1033;p47"/>
          <p:cNvSpPr txBox="1"/>
          <p:nvPr/>
        </p:nvSpPr>
        <p:spPr>
          <a:xfrm>
            <a:off x="860700" y="2821050"/>
            <a:ext cx="73683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n-GB" sz="1050" u="none" cap="none" strike="noStrike">
                <a:solidFill>
                  <a:srgbClr val="001080"/>
                </a:solidFill>
                <a:highlight>
                  <a:srgbClr val="FFFFFE"/>
                </a:highlight>
                <a:latin typeface="Courier New"/>
                <a:ea typeface="Courier New"/>
                <a:cs typeface="Courier New"/>
                <a:sym typeface="Courier New"/>
              </a:rPr>
              <a:t>“THE CITY OF MONTREAL” =&gt; ['THE', '▁CITY', '▁OF', '▁MO', 'NT', 'RE', 'AL']`</a:t>
            </a:r>
            <a:endParaRPr b="0" i="0" sz="1050" u="none" cap="none" strike="noStrike">
              <a:solidFill>
                <a:srgbClr val="001080"/>
              </a:solidFill>
              <a:highlight>
                <a:srgbClr val="FFFFFE"/>
              </a:highlight>
              <a:latin typeface="Courier New"/>
              <a:ea typeface="Courier New"/>
              <a:cs typeface="Courier New"/>
              <a:sym typeface="Courier New"/>
            </a:endParaRPr>
          </a:p>
        </p:txBody>
      </p:sp>
      <p:sp>
        <p:nvSpPr>
          <p:cNvPr id="1034" name="Google Shape;1034;p47"/>
          <p:cNvSpPr txBox="1"/>
          <p:nvPr/>
        </p:nvSpPr>
        <p:spPr>
          <a:xfrm>
            <a:off x="424200" y="17836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basic idea is to allocate tokens for the </a:t>
            </a:r>
            <a:r>
              <a:rPr b="1" i="0" lang="en-GB" sz="1400" u="none" cap="none" strike="noStrike">
                <a:solidFill>
                  <a:srgbClr val="000000"/>
                </a:solidFill>
                <a:latin typeface="Arial"/>
                <a:ea typeface="Arial"/>
                <a:cs typeface="Arial"/>
                <a:sym typeface="Arial"/>
              </a:rPr>
              <a:t>most frequent</a:t>
            </a:r>
            <a:r>
              <a:rPr b="0" i="0" lang="en-GB" sz="1400" u="none" cap="none" strike="noStrike">
                <a:solidFill>
                  <a:srgbClr val="000000"/>
                </a:solidFill>
                <a:latin typeface="Arial"/>
                <a:ea typeface="Arial"/>
                <a:cs typeface="Arial"/>
                <a:sym typeface="Arial"/>
              </a:rPr>
              <a:t> </a:t>
            </a:r>
            <a:r>
              <a:rPr b="1" i="0" lang="en-GB" sz="1400" u="none" cap="none" strike="noStrike">
                <a:solidFill>
                  <a:srgbClr val="000000"/>
                </a:solidFill>
                <a:latin typeface="Arial"/>
                <a:ea typeface="Arial"/>
                <a:cs typeface="Arial"/>
                <a:sym typeface="Arial"/>
              </a:rPr>
              <a:t>sequences</a:t>
            </a:r>
            <a:r>
              <a:rPr b="0" i="0" lang="en-GB" sz="1400" u="none" cap="none" strike="noStrike">
                <a:solidFill>
                  <a:srgbClr val="000000"/>
                </a:solidFill>
                <a:latin typeface="Arial"/>
                <a:ea typeface="Arial"/>
                <a:cs typeface="Arial"/>
                <a:sym typeface="Arial"/>
              </a:rPr>
              <a:t> of </a:t>
            </a:r>
            <a:r>
              <a:rPr b="1" i="0" lang="en-GB" sz="1400" u="none" cap="none" strike="noStrike">
                <a:solidFill>
                  <a:srgbClr val="000000"/>
                </a:solidFill>
                <a:latin typeface="Arial"/>
                <a:ea typeface="Arial"/>
                <a:cs typeface="Arial"/>
                <a:sym typeface="Arial"/>
              </a:rPr>
              <a:t>characters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35" name="Google Shape;1035;p47"/>
          <p:cNvSpPr txBox="1"/>
          <p:nvPr/>
        </p:nvSpPr>
        <p:spPr>
          <a:xfrm>
            <a:off x="424200" y="23170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For instance:</a:t>
            </a:r>
            <a:endParaRPr b="0" i="0" sz="1400" u="none" cap="none" strike="noStrike">
              <a:solidFill>
                <a:srgbClr val="000000"/>
              </a:solidFill>
              <a:latin typeface="Arial"/>
              <a:ea typeface="Arial"/>
              <a:cs typeface="Arial"/>
              <a:sym typeface="Arial"/>
            </a:endParaRPr>
          </a:p>
        </p:txBody>
      </p:sp>
      <p:sp>
        <p:nvSpPr>
          <p:cNvPr id="1036" name="Google Shape;1036;p47"/>
          <p:cNvSpPr txBox="1"/>
          <p:nvPr/>
        </p:nvSpPr>
        <p:spPr>
          <a:xfrm>
            <a:off x="544850" y="3427975"/>
            <a:ext cx="84189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article 'THE' and the preposition 'OF' are very common and we can allocate full tokens for them.</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Instead, we might wanna split "MONTREAL" into smaller pieces that are observed more frequently than the full word.</a:t>
            </a:r>
            <a:endParaRPr b="0" i="0" sz="1400" u="none" cap="none" strike="noStrike">
              <a:solidFill>
                <a:srgbClr val="000000"/>
              </a:solidFill>
              <a:latin typeface="Arial"/>
              <a:ea typeface="Arial"/>
              <a:cs typeface="Arial"/>
              <a:sym typeface="Arial"/>
            </a:endParaRPr>
          </a:p>
        </p:txBody>
      </p:sp>
      <p:sp>
        <p:nvSpPr>
          <p:cNvPr id="1037" name="Google Shape;1037;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41" name="Shape 1041"/>
        <p:cNvGrpSpPr/>
        <p:nvPr/>
      </p:nvGrpSpPr>
      <p:grpSpPr>
        <a:xfrm>
          <a:off x="0" y="0"/>
          <a:ext cx="0" cy="0"/>
          <a:chOff x="0" y="0"/>
          <a:chExt cx="0" cy="0"/>
        </a:xfrm>
      </p:grpSpPr>
      <p:sp>
        <p:nvSpPr>
          <p:cNvPr id="1042" name="Google Shape;1042;p48"/>
          <p:cNvSpPr/>
          <p:nvPr/>
        </p:nvSpPr>
        <p:spPr>
          <a:xfrm>
            <a:off x="6576925" y="3750088"/>
            <a:ext cx="1920000" cy="1262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Tokenization</a:t>
            </a:r>
            <a:endParaRPr sz="2600"/>
          </a:p>
        </p:txBody>
      </p:sp>
      <p:sp>
        <p:nvSpPr>
          <p:cNvPr id="1044" name="Google Shape;1044;p48"/>
          <p:cNvSpPr txBox="1"/>
          <p:nvPr/>
        </p:nvSpPr>
        <p:spPr>
          <a:xfrm>
            <a:off x="424200" y="869275"/>
            <a:ext cx="5860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common tokenization algorithm is </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Byte Pair Encoding (BPE)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045" name="Google Shape;1045;p48"/>
          <p:cNvSpPr txBox="1"/>
          <p:nvPr/>
        </p:nvSpPr>
        <p:spPr>
          <a:xfrm>
            <a:off x="682050" y="1443500"/>
            <a:ext cx="7728000" cy="151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 BPE algorithm works as follows:</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1200"/>
              </a:spcBef>
              <a:spcAft>
                <a:spcPts val="0"/>
              </a:spcAft>
              <a:buClr>
                <a:srgbClr val="000000"/>
              </a:buClr>
              <a:buSzPts val="1100"/>
              <a:buFont typeface="Arial"/>
              <a:buAutoNum type="arabicPeriod"/>
            </a:pPr>
            <a:r>
              <a:rPr b="0" i="0" lang="en-GB" sz="1400" u="none" cap="none" strike="noStrike">
                <a:solidFill>
                  <a:srgbClr val="000000"/>
                </a:solidFill>
                <a:latin typeface="Arial"/>
                <a:ea typeface="Arial"/>
                <a:cs typeface="Arial"/>
                <a:sym typeface="Arial"/>
              </a:rPr>
              <a:t>Count the frequency of each consecutive pair of characters in the training corpus.</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AutoNum type="arabicPeriod"/>
            </a:pPr>
            <a:r>
              <a:rPr b="0" i="0" lang="en-GB" sz="1400" u="none" cap="none" strike="noStrike">
                <a:solidFill>
                  <a:srgbClr val="000000"/>
                </a:solidFill>
                <a:latin typeface="Arial"/>
                <a:ea typeface="Arial"/>
                <a:cs typeface="Arial"/>
                <a:sym typeface="Arial"/>
              </a:rPr>
              <a:t>Find the most frequent pair.</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AutoNum type="arabicPeriod"/>
            </a:pPr>
            <a:r>
              <a:rPr b="0" i="0" lang="en-GB" sz="1400" u="none" cap="none" strike="noStrike">
                <a:solidFill>
                  <a:srgbClr val="000000"/>
                </a:solidFill>
                <a:latin typeface="Arial"/>
                <a:ea typeface="Arial"/>
                <a:cs typeface="Arial"/>
                <a:sym typeface="Arial"/>
              </a:rPr>
              <a:t>Merge the two characters in the pair into a new token.</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AutoNum type="arabicPeriod"/>
            </a:pPr>
            <a:r>
              <a:rPr b="0" i="0" lang="en-GB" sz="1400" u="none" cap="none" strike="noStrike">
                <a:solidFill>
                  <a:srgbClr val="000000"/>
                </a:solidFill>
                <a:latin typeface="Arial"/>
                <a:ea typeface="Arial"/>
                <a:cs typeface="Arial"/>
                <a:sym typeface="Arial"/>
              </a:rPr>
              <a:t>Repeat steps 1-3 until the desired number of tokens is reached.</a:t>
            </a:r>
            <a:endParaRPr b="0" i="0" sz="1400" u="none" cap="none" strike="noStrike">
              <a:solidFill>
                <a:srgbClr val="000000"/>
              </a:solidFill>
              <a:latin typeface="Arial"/>
              <a:ea typeface="Arial"/>
              <a:cs typeface="Arial"/>
              <a:sym typeface="Arial"/>
            </a:endParaRPr>
          </a:p>
        </p:txBody>
      </p:sp>
      <p:sp>
        <p:nvSpPr>
          <p:cNvPr id="1046" name="Google Shape;1046;p48"/>
          <p:cNvSpPr/>
          <p:nvPr/>
        </p:nvSpPr>
        <p:spPr>
          <a:xfrm>
            <a:off x="661575" y="1484150"/>
            <a:ext cx="7089300" cy="15438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8"/>
          <p:cNvSpPr/>
          <p:nvPr/>
        </p:nvSpPr>
        <p:spPr>
          <a:xfrm>
            <a:off x="661575" y="3244100"/>
            <a:ext cx="1712400" cy="178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8"/>
          <p:cNvSpPr txBox="1"/>
          <p:nvPr/>
        </p:nvSpPr>
        <p:spPr>
          <a:xfrm>
            <a:off x="754800" y="3200975"/>
            <a:ext cx="1761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Arial"/>
                <a:ea typeface="Arial"/>
                <a:cs typeface="Arial"/>
                <a:sym typeface="Arial"/>
              </a:rPr>
              <a:t>Iteration 1</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t>
            </a:r>
            <a:r>
              <a:rPr b="0" i="1" lang="en-GB" sz="1400" u="none" cap="none" strike="noStrike">
                <a:solidFill>
                  <a:srgbClr val="000000"/>
                </a:solidFill>
                <a:latin typeface="Arial"/>
                <a:ea typeface="Arial"/>
                <a:cs typeface="Arial"/>
                <a:sym typeface="Arial"/>
              </a:rPr>
              <a:t>aaabdaaabac</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8"/>
          <p:cNvSpPr txBox="1"/>
          <p:nvPr/>
        </p:nvSpPr>
        <p:spPr>
          <a:xfrm>
            <a:off x="1031325" y="3740650"/>
            <a:ext cx="791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aa: 4</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ab: 2</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bd: 1</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da: 1</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ba: 1</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ac: 1</a:t>
            </a:r>
            <a:endParaRPr b="0" i="0" sz="1200" u="none" cap="none" strike="noStrike">
              <a:solidFill>
                <a:srgbClr val="000000"/>
              </a:solidFill>
              <a:latin typeface="Roboto"/>
              <a:ea typeface="Roboto"/>
              <a:cs typeface="Roboto"/>
              <a:sym typeface="Roboto"/>
            </a:endParaRPr>
          </a:p>
        </p:txBody>
      </p:sp>
      <p:sp>
        <p:nvSpPr>
          <p:cNvPr id="1050" name="Google Shape;1050;p48"/>
          <p:cNvSpPr/>
          <p:nvPr/>
        </p:nvSpPr>
        <p:spPr>
          <a:xfrm>
            <a:off x="946975" y="3846050"/>
            <a:ext cx="700500" cy="16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1" name="Google Shape;1051;p48"/>
          <p:cNvCxnSpPr/>
          <p:nvPr/>
        </p:nvCxnSpPr>
        <p:spPr>
          <a:xfrm>
            <a:off x="1647475" y="3927200"/>
            <a:ext cx="227100" cy="3300"/>
          </a:xfrm>
          <a:prstGeom prst="straightConnector1">
            <a:avLst/>
          </a:prstGeom>
          <a:noFill/>
          <a:ln cap="flat" cmpd="sng" w="9525">
            <a:solidFill>
              <a:schemeClr val="dk2"/>
            </a:solidFill>
            <a:prstDash val="solid"/>
            <a:round/>
            <a:headEnd len="sm" w="sm" type="none"/>
            <a:tailEnd len="med" w="med" type="triangle"/>
          </a:ln>
        </p:spPr>
      </p:cxnSp>
      <p:sp>
        <p:nvSpPr>
          <p:cNvPr id="1052" name="Google Shape;1052;p48"/>
          <p:cNvSpPr txBox="1"/>
          <p:nvPr/>
        </p:nvSpPr>
        <p:spPr>
          <a:xfrm>
            <a:off x="1874575" y="3727100"/>
            <a:ext cx="49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Z</a:t>
            </a:r>
            <a:endParaRPr b="0" i="0" sz="1400" u="none" cap="none" strike="noStrike">
              <a:solidFill>
                <a:srgbClr val="000000"/>
              </a:solidFill>
              <a:latin typeface="Roboto"/>
              <a:ea typeface="Roboto"/>
              <a:cs typeface="Roboto"/>
              <a:sym typeface="Roboto"/>
            </a:endParaRPr>
          </a:p>
        </p:txBody>
      </p:sp>
      <p:sp>
        <p:nvSpPr>
          <p:cNvPr id="1053" name="Google Shape;1053;p48"/>
          <p:cNvSpPr/>
          <p:nvPr/>
        </p:nvSpPr>
        <p:spPr>
          <a:xfrm>
            <a:off x="2642775" y="3244100"/>
            <a:ext cx="1712400" cy="178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8"/>
          <p:cNvSpPr txBox="1"/>
          <p:nvPr/>
        </p:nvSpPr>
        <p:spPr>
          <a:xfrm>
            <a:off x="2736000" y="3200975"/>
            <a:ext cx="1761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Arial"/>
                <a:ea typeface="Arial"/>
                <a:cs typeface="Arial"/>
                <a:sym typeface="Arial"/>
              </a:rPr>
              <a:t>Iteration 2</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t>
            </a:r>
            <a:r>
              <a:rPr b="0" i="1" lang="en-GB" sz="1400" u="none" cap="none" strike="noStrike">
                <a:solidFill>
                  <a:srgbClr val="000000"/>
                </a:solidFill>
                <a:latin typeface="Arial"/>
                <a:ea typeface="Arial"/>
                <a:cs typeface="Arial"/>
                <a:sym typeface="Arial"/>
              </a:rPr>
              <a:t>ZabdZabac</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8"/>
          <p:cNvSpPr txBox="1"/>
          <p:nvPr/>
        </p:nvSpPr>
        <p:spPr>
          <a:xfrm>
            <a:off x="3012525" y="3740650"/>
            <a:ext cx="791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Za: 2</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ab: 2</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bd: 1</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dZ: 1</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ba: 1</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ac: 1</a:t>
            </a:r>
            <a:endParaRPr b="0" i="0" sz="1200" u="none" cap="none" strike="noStrike">
              <a:solidFill>
                <a:srgbClr val="000000"/>
              </a:solidFill>
              <a:latin typeface="Roboto"/>
              <a:ea typeface="Roboto"/>
              <a:cs typeface="Roboto"/>
              <a:sym typeface="Roboto"/>
            </a:endParaRPr>
          </a:p>
        </p:txBody>
      </p:sp>
      <p:sp>
        <p:nvSpPr>
          <p:cNvPr id="1056" name="Google Shape;1056;p48"/>
          <p:cNvSpPr/>
          <p:nvPr/>
        </p:nvSpPr>
        <p:spPr>
          <a:xfrm>
            <a:off x="2957813" y="4008350"/>
            <a:ext cx="700500" cy="16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7" name="Google Shape;1057;p48"/>
          <p:cNvCxnSpPr/>
          <p:nvPr/>
        </p:nvCxnSpPr>
        <p:spPr>
          <a:xfrm>
            <a:off x="3724875" y="4087850"/>
            <a:ext cx="227100" cy="3300"/>
          </a:xfrm>
          <a:prstGeom prst="straightConnector1">
            <a:avLst/>
          </a:prstGeom>
          <a:noFill/>
          <a:ln cap="flat" cmpd="sng" w="9525">
            <a:solidFill>
              <a:schemeClr val="dk2"/>
            </a:solidFill>
            <a:prstDash val="solid"/>
            <a:round/>
            <a:headEnd len="sm" w="sm" type="none"/>
            <a:tailEnd len="med" w="med" type="triangle"/>
          </a:ln>
        </p:spPr>
      </p:cxnSp>
      <p:sp>
        <p:nvSpPr>
          <p:cNvPr id="1058" name="Google Shape;1058;p48"/>
          <p:cNvSpPr txBox="1"/>
          <p:nvPr/>
        </p:nvSpPr>
        <p:spPr>
          <a:xfrm>
            <a:off x="3932800" y="3893050"/>
            <a:ext cx="49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endParaRPr b="0" i="0" sz="1400" u="none" cap="none" strike="noStrike">
              <a:solidFill>
                <a:srgbClr val="000000"/>
              </a:solidFill>
              <a:latin typeface="Roboto"/>
              <a:ea typeface="Roboto"/>
              <a:cs typeface="Roboto"/>
              <a:sym typeface="Roboto"/>
            </a:endParaRPr>
          </a:p>
        </p:txBody>
      </p:sp>
      <p:sp>
        <p:nvSpPr>
          <p:cNvPr id="1059" name="Google Shape;1059;p48"/>
          <p:cNvSpPr/>
          <p:nvPr/>
        </p:nvSpPr>
        <p:spPr>
          <a:xfrm>
            <a:off x="4700175" y="3244100"/>
            <a:ext cx="1712400" cy="178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8"/>
          <p:cNvSpPr txBox="1"/>
          <p:nvPr/>
        </p:nvSpPr>
        <p:spPr>
          <a:xfrm>
            <a:off x="4793400" y="3200975"/>
            <a:ext cx="1761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Arial"/>
                <a:ea typeface="Arial"/>
                <a:cs typeface="Arial"/>
                <a:sym typeface="Arial"/>
              </a:rPr>
              <a:t>Iteration 3</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t>
            </a:r>
            <a:r>
              <a:rPr b="0" i="1" lang="en-GB" sz="1400" u="none" cap="none" strike="noStrike">
                <a:solidFill>
                  <a:srgbClr val="000000"/>
                </a:solidFill>
                <a:latin typeface="Arial"/>
                <a:ea typeface="Arial"/>
                <a:cs typeface="Arial"/>
                <a:sym typeface="Arial"/>
              </a:rPr>
              <a:t>ZYdZYac</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8"/>
          <p:cNvSpPr txBox="1"/>
          <p:nvPr/>
        </p:nvSpPr>
        <p:spPr>
          <a:xfrm>
            <a:off x="5069925" y="3740650"/>
            <a:ext cx="7914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ZY: 2</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Yd: 1</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dZ: 1</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Ya: 1</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ac: 1</a:t>
            </a:r>
            <a:endParaRPr b="0" i="0" sz="1200" u="none" cap="none" strike="noStrike">
              <a:solidFill>
                <a:srgbClr val="000000"/>
              </a:solidFill>
              <a:latin typeface="Roboto"/>
              <a:ea typeface="Roboto"/>
              <a:cs typeface="Roboto"/>
              <a:sym typeface="Roboto"/>
            </a:endParaRPr>
          </a:p>
        </p:txBody>
      </p:sp>
      <p:sp>
        <p:nvSpPr>
          <p:cNvPr id="1062" name="Google Shape;1062;p48"/>
          <p:cNvSpPr/>
          <p:nvPr/>
        </p:nvSpPr>
        <p:spPr>
          <a:xfrm>
            <a:off x="4993725" y="3846050"/>
            <a:ext cx="700500" cy="16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3" name="Google Shape;1063;p48"/>
          <p:cNvCxnSpPr/>
          <p:nvPr/>
        </p:nvCxnSpPr>
        <p:spPr>
          <a:xfrm>
            <a:off x="5764075" y="3927200"/>
            <a:ext cx="227100" cy="3300"/>
          </a:xfrm>
          <a:prstGeom prst="straightConnector1">
            <a:avLst/>
          </a:prstGeom>
          <a:noFill/>
          <a:ln cap="flat" cmpd="sng" w="9525">
            <a:solidFill>
              <a:schemeClr val="dk2"/>
            </a:solidFill>
            <a:prstDash val="solid"/>
            <a:round/>
            <a:headEnd len="sm" w="sm" type="none"/>
            <a:tailEnd len="med" w="med" type="triangle"/>
          </a:ln>
        </p:spPr>
      </p:cxnSp>
      <p:sp>
        <p:nvSpPr>
          <p:cNvPr id="1064" name="Google Shape;1064;p48"/>
          <p:cNvSpPr txBox="1"/>
          <p:nvPr/>
        </p:nvSpPr>
        <p:spPr>
          <a:xfrm>
            <a:off x="5960475" y="3728738"/>
            <a:ext cx="49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endParaRPr b="0" i="0" sz="1400" u="none" cap="none" strike="noStrike">
              <a:solidFill>
                <a:srgbClr val="000000"/>
              </a:solidFill>
              <a:latin typeface="Roboto"/>
              <a:ea typeface="Roboto"/>
              <a:cs typeface="Roboto"/>
              <a:sym typeface="Roboto"/>
            </a:endParaRPr>
          </a:p>
        </p:txBody>
      </p:sp>
      <p:sp>
        <p:nvSpPr>
          <p:cNvPr id="1065" name="Google Shape;1065;p48"/>
          <p:cNvSpPr txBox="1"/>
          <p:nvPr/>
        </p:nvSpPr>
        <p:spPr>
          <a:xfrm>
            <a:off x="6576075" y="3762113"/>
            <a:ext cx="1952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Roboto"/>
                <a:ea typeface="Roboto"/>
                <a:cs typeface="Roboto"/>
                <a:sym typeface="Roboto"/>
              </a:rPr>
              <a:t>Allocated Tokens:</a:t>
            </a:r>
            <a:endParaRPr b="0" i="0" sz="1400" u="sng"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0 - “aaab”</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1 - “d”</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 “a”</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3 -”c”</a:t>
            </a:r>
            <a:endParaRPr b="0" i="0" sz="1400" u="none" cap="none" strike="noStrike">
              <a:solidFill>
                <a:srgbClr val="000000"/>
              </a:solidFill>
              <a:latin typeface="Roboto"/>
              <a:ea typeface="Roboto"/>
              <a:cs typeface="Roboto"/>
              <a:sym typeface="Roboto"/>
            </a:endParaRPr>
          </a:p>
        </p:txBody>
      </p:sp>
      <p:sp>
        <p:nvSpPr>
          <p:cNvPr id="1066" name="Google Shape;1066;p48"/>
          <p:cNvSpPr txBox="1"/>
          <p:nvPr/>
        </p:nvSpPr>
        <p:spPr>
          <a:xfrm>
            <a:off x="6512050" y="3326900"/>
            <a:ext cx="254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Final string: “XdXac”</a:t>
            </a:r>
            <a:endParaRPr b="0" i="0" sz="1400" u="none" cap="none" strike="noStrike">
              <a:solidFill>
                <a:srgbClr val="000000"/>
              </a:solidFill>
              <a:latin typeface="Roboto"/>
              <a:ea typeface="Roboto"/>
              <a:cs typeface="Roboto"/>
              <a:sym typeface="Roboto"/>
            </a:endParaRPr>
          </a:p>
        </p:txBody>
      </p:sp>
      <p:sp>
        <p:nvSpPr>
          <p:cNvPr id="1067" name="Google Shape;1067;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par>
                                <p:cTn fill="hold" nodeType="with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par>
                                <p:cTn fill="hold" nodeType="with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71" name="Shape 1071"/>
        <p:cNvGrpSpPr/>
        <p:nvPr/>
      </p:nvGrpSpPr>
      <p:grpSpPr>
        <a:xfrm>
          <a:off x="0" y="0"/>
          <a:ext cx="0" cy="0"/>
          <a:chOff x="0" y="0"/>
          <a:chExt cx="0" cy="0"/>
        </a:xfrm>
      </p:grpSpPr>
      <p:sp>
        <p:nvSpPr>
          <p:cNvPr id="1072" name="Google Shape;1072;p49"/>
          <p:cNvSpPr/>
          <p:nvPr/>
        </p:nvSpPr>
        <p:spPr>
          <a:xfrm>
            <a:off x="317825" y="2860375"/>
            <a:ext cx="8535900" cy="1984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Tokenization</a:t>
            </a:r>
            <a:endParaRPr sz="2600"/>
          </a:p>
        </p:txBody>
      </p:sp>
      <p:sp>
        <p:nvSpPr>
          <p:cNvPr id="1074" name="Google Shape;1074;p49"/>
          <p:cNvSpPr txBox="1"/>
          <p:nvPr/>
        </p:nvSpPr>
        <p:spPr>
          <a:xfrm>
            <a:off x="424200" y="9454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BPE are largely used in speech recognition and natural language processing.</a:t>
            </a:r>
            <a:endParaRPr b="0" i="0" sz="1400" u="none" cap="none" strike="noStrike">
              <a:solidFill>
                <a:srgbClr val="000000"/>
              </a:solidFill>
              <a:latin typeface="Arial"/>
              <a:ea typeface="Arial"/>
              <a:cs typeface="Arial"/>
              <a:sym typeface="Arial"/>
            </a:endParaRPr>
          </a:p>
        </p:txBody>
      </p:sp>
      <p:sp>
        <p:nvSpPr>
          <p:cNvPr id="1075" name="Google Shape;1075;p49"/>
          <p:cNvSpPr txBox="1"/>
          <p:nvPr/>
        </p:nvSpPr>
        <p:spPr>
          <a:xfrm>
            <a:off x="862700" y="1992875"/>
            <a:ext cx="25101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2300"/>
              <a:buFont typeface="Arial"/>
              <a:buNone/>
            </a:pPr>
            <a:r>
              <a:rPr b="1" i="0" lang="en-GB" sz="2300" u="none" cap="none" strike="noStrike">
                <a:solidFill>
                  <a:srgbClr val="000000"/>
                </a:solidFill>
                <a:latin typeface="Arial"/>
                <a:ea typeface="Arial"/>
                <a:cs typeface="Arial"/>
                <a:sym typeface="Arial"/>
              </a:rPr>
              <a:t>SentencePiece</a:t>
            </a:r>
            <a:endParaRPr b="1" i="0" sz="2300" u="none" cap="none" strike="noStrike">
              <a:solidFill>
                <a:srgbClr val="000000"/>
              </a:solidFill>
              <a:latin typeface="Arial"/>
              <a:ea typeface="Arial"/>
              <a:cs typeface="Arial"/>
              <a:sym typeface="Arial"/>
            </a:endParaRPr>
          </a:p>
        </p:txBody>
      </p:sp>
      <p:sp>
        <p:nvSpPr>
          <p:cNvPr id="1076" name="Google Shape;1076;p49"/>
          <p:cNvSpPr txBox="1"/>
          <p:nvPr/>
        </p:nvSpPr>
        <p:spPr>
          <a:xfrm>
            <a:off x="3424675" y="2062175"/>
            <a:ext cx="395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Arial"/>
                <a:ea typeface="Arial"/>
                <a:cs typeface="Arial"/>
                <a:sym typeface="Arial"/>
                <a:hlinkClick r:id="rId3"/>
              </a:rPr>
              <a:t>https://github.com/google/sentencepiece</a:t>
            </a:r>
            <a:endParaRPr b="0" i="0" sz="1400" u="none" cap="none" strike="noStrike">
              <a:solidFill>
                <a:srgbClr val="000000"/>
              </a:solidFill>
              <a:latin typeface="Arial"/>
              <a:ea typeface="Arial"/>
              <a:cs typeface="Arial"/>
              <a:sym typeface="Arial"/>
            </a:endParaRPr>
          </a:p>
        </p:txBody>
      </p:sp>
      <p:sp>
        <p:nvSpPr>
          <p:cNvPr id="1077" name="Google Shape;1077;p49"/>
          <p:cNvSpPr txBox="1"/>
          <p:nvPr/>
        </p:nvSpPr>
        <p:spPr>
          <a:xfrm>
            <a:off x="424200" y="14788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BPE (and other tokenization algorithms) are implemented here:</a:t>
            </a:r>
            <a:endParaRPr b="0" i="0" sz="1400" u="none" cap="none" strike="noStrike">
              <a:solidFill>
                <a:srgbClr val="000000"/>
              </a:solidFill>
              <a:latin typeface="Arial"/>
              <a:ea typeface="Arial"/>
              <a:cs typeface="Arial"/>
              <a:sym typeface="Arial"/>
            </a:endParaRPr>
          </a:p>
        </p:txBody>
      </p:sp>
      <p:sp>
        <p:nvSpPr>
          <p:cNvPr id="1078" name="Google Shape;1078;p49"/>
          <p:cNvSpPr txBox="1"/>
          <p:nvPr/>
        </p:nvSpPr>
        <p:spPr>
          <a:xfrm>
            <a:off x="651225" y="2907225"/>
            <a:ext cx="796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Recent speech recognition trend: use characters as basic units instead of tokens. </a:t>
            </a:r>
            <a:endParaRPr b="0" i="0" sz="1400" u="none" cap="none" strike="noStrike">
              <a:solidFill>
                <a:srgbClr val="000000"/>
              </a:solidFill>
              <a:latin typeface="Arial"/>
              <a:ea typeface="Arial"/>
              <a:cs typeface="Arial"/>
              <a:sym typeface="Arial"/>
            </a:endParaRPr>
          </a:p>
        </p:txBody>
      </p:sp>
      <p:pic>
        <p:nvPicPr>
          <p:cNvPr id="1079" name="Google Shape;1079;p49"/>
          <p:cNvPicPr preferRelativeResize="0"/>
          <p:nvPr/>
        </p:nvPicPr>
        <p:blipFill rotWithShape="1">
          <a:blip r:embed="rId4">
            <a:alphaModFix/>
          </a:blip>
          <a:srcRect b="0" l="0" r="0" t="0"/>
          <a:stretch/>
        </p:blipFill>
        <p:spPr>
          <a:xfrm>
            <a:off x="510520" y="3471095"/>
            <a:ext cx="451500" cy="429932"/>
          </a:xfrm>
          <a:prstGeom prst="rect">
            <a:avLst/>
          </a:prstGeom>
          <a:noFill/>
          <a:ln>
            <a:noFill/>
          </a:ln>
        </p:spPr>
      </p:pic>
      <p:sp>
        <p:nvSpPr>
          <p:cNvPr id="1080" name="Google Shape;1080;p49"/>
          <p:cNvSpPr txBox="1"/>
          <p:nvPr/>
        </p:nvSpPr>
        <p:spPr>
          <a:xfrm>
            <a:off x="1251825" y="3450300"/>
            <a:ext cx="5714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Benefits include a </a:t>
            </a:r>
            <a:r>
              <a:rPr b="1" i="0" lang="en-GB" sz="1400" u="none" cap="none" strike="noStrike">
                <a:solidFill>
                  <a:srgbClr val="000000"/>
                </a:solidFill>
                <a:latin typeface="Arial"/>
                <a:ea typeface="Arial"/>
                <a:cs typeface="Arial"/>
                <a:sym typeface="Arial"/>
              </a:rPr>
              <a:t>cleaner pipeline</a:t>
            </a:r>
            <a:r>
              <a:rPr b="0" i="0" lang="en-GB" sz="1400" u="none" cap="none" strike="noStrike">
                <a:solidFill>
                  <a:srgbClr val="000000"/>
                </a:solidFill>
                <a:latin typeface="Arial"/>
                <a:ea typeface="Arial"/>
                <a:cs typeface="Arial"/>
                <a:sym typeface="Arial"/>
              </a:rPr>
              <a:t> and </a:t>
            </a:r>
            <a:r>
              <a:rPr b="1" i="0" lang="en-GB" sz="1400" u="none" cap="none" strike="noStrike">
                <a:solidFill>
                  <a:srgbClr val="000000"/>
                </a:solidFill>
                <a:latin typeface="Arial"/>
                <a:ea typeface="Arial"/>
                <a:cs typeface="Arial"/>
                <a:sym typeface="Arial"/>
              </a:rPr>
              <a:t>better generalization</a:t>
            </a:r>
            <a:r>
              <a:rPr b="0" i="0" lang="en-GB" sz="1400" u="none" cap="none" strike="noStrike">
                <a:solidFill>
                  <a:srgbClr val="000000"/>
                </a:solidFill>
                <a:latin typeface="Arial"/>
                <a:ea typeface="Arial"/>
                <a:cs typeface="Arial"/>
                <a:sym typeface="Arial"/>
              </a:rPr>
              <a:t> to new words.</a:t>
            </a:r>
            <a:endParaRPr b="0" i="0" sz="1400" u="none" cap="none" strike="noStrike">
              <a:solidFill>
                <a:srgbClr val="000000"/>
              </a:solidFill>
              <a:latin typeface="Arial"/>
              <a:ea typeface="Arial"/>
              <a:cs typeface="Arial"/>
              <a:sym typeface="Arial"/>
            </a:endParaRPr>
          </a:p>
        </p:txBody>
      </p:sp>
      <p:sp>
        <p:nvSpPr>
          <p:cNvPr id="1081" name="Google Shape;1081;p49"/>
          <p:cNvSpPr txBox="1"/>
          <p:nvPr/>
        </p:nvSpPr>
        <p:spPr>
          <a:xfrm>
            <a:off x="1251825" y="4057900"/>
            <a:ext cx="7602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Characters are more </a:t>
            </a:r>
            <a:r>
              <a:rPr b="1" i="0" lang="en-GB" sz="1400" u="none" cap="none" strike="noStrike">
                <a:solidFill>
                  <a:srgbClr val="000000"/>
                </a:solidFill>
                <a:latin typeface="Arial"/>
                <a:ea typeface="Arial"/>
                <a:cs typeface="Arial"/>
                <a:sym typeface="Arial"/>
              </a:rPr>
              <a:t>computationally demanding</a:t>
            </a:r>
            <a:r>
              <a:rPr b="0" i="0" lang="en-GB" sz="1400" u="none" cap="none" strike="noStrike">
                <a:solidFill>
                  <a:srgbClr val="000000"/>
                </a:solidFill>
                <a:latin typeface="Arial"/>
                <a:ea typeface="Arial"/>
                <a:cs typeface="Arial"/>
                <a:sym typeface="Arial"/>
              </a:rPr>
              <a:t>  and </a:t>
            </a:r>
            <a:r>
              <a:rPr b="1" i="0" lang="en-GB" sz="1400" u="none" cap="none" strike="noStrike">
                <a:solidFill>
                  <a:srgbClr val="000000"/>
                </a:solidFill>
                <a:latin typeface="Arial"/>
                <a:ea typeface="Arial"/>
                <a:cs typeface="Arial"/>
                <a:sym typeface="Arial"/>
              </a:rPr>
              <a:t>harder to train</a:t>
            </a:r>
            <a:r>
              <a:rPr b="0" i="0" lang="en-GB" sz="1400" u="none" cap="none" strike="noStrike">
                <a:solidFill>
                  <a:srgbClr val="000000"/>
                </a:solidFill>
                <a:latin typeface="Arial"/>
                <a:ea typeface="Arial"/>
                <a:cs typeface="Arial"/>
                <a:sym typeface="Arial"/>
              </a:rPr>
              <a:t> (due to due to longer output sequences). However, using large</a:t>
            </a:r>
            <a:r>
              <a:rPr b="1" i="0" lang="en-GB" sz="1400" u="none" cap="none" strike="noStrike">
                <a:solidFill>
                  <a:srgbClr val="000000"/>
                </a:solidFill>
                <a:latin typeface="Arial"/>
                <a:ea typeface="Arial"/>
                <a:cs typeface="Arial"/>
                <a:sym typeface="Arial"/>
              </a:rPr>
              <a:t> self-supervised models</a:t>
            </a:r>
            <a:r>
              <a:rPr b="0" i="0" lang="en-GB" sz="1400" u="none" cap="none" strike="noStrike">
                <a:solidFill>
                  <a:srgbClr val="000000"/>
                </a:solidFill>
                <a:latin typeface="Arial"/>
                <a:ea typeface="Arial"/>
                <a:cs typeface="Arial"/>
                <a:sym typeface="Arial"/>
              </a:rPr>
              <a:t> help make training easier and achieve excellent performance.</a:t>
            </a:r>
            <a:endParaRPr b="0" i="0" sz="1400" u="none" cap="none" strike="noStrike">
              <a:solidFill>
                <a:srgbClr val="000000"/>
              </a:solidFill>
              <a:latin typeface="Arial"/>
              <a:ea typeface="Arial"/>
              <a:cs typeface="Arial"/>
              <a:sym typeface="Arial"/>
            </a:endParaRPr>
          </a:p>
        </p:txBody>
      </p:sp>
      <p:pic>
        <p:nvPicPr>
          <p:cNvPr id="1082" name="Google Shape;1082;p49"/>
          <p:cNvPicPr preferRelativeResize="0"/>
          <p:nvPr/>
        </p:nvPicPr>
        <p:blipFill rotWithShape="1">
          <a:blip r:embed="rId5">
            <a:alphaModFix/>
          </a:blip>
          <a:srcRect b="0" l="0" r="0" t="0"/>
          <a:stretch/>
        </p:blipFill>
        <p:spPr>
          <a:xfrm>
            <a:off x="497425" y="4200575"/>
            <a:ext cx="477701" cy="429925"/>
          </a:xfrm>
          <a:prstGeom prst="rect">
            <a:avLst/>
          </a:prstGeom>
          <a:noFill/>
          <a:ln>
            <a:noFill/>
          </a:ln>
        </p:spPr>
      </p:pic>
      <p:sp>
        <p:nvSpPr>
          <p:cNvPr id="1083" name="Google Shape;1083;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par>
                                <p:cTn fill="hold" nodeType="with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1000"/>
                                        <p:tgtEl>
                                          <p:spTgt spid="1078"/>
                                        </p:tgtEl>
                                      </p:cBhvr>
                                    </p:animEffect>
                                  </p:childTnLst>
                                </p:cTn>
                              </p:par>
                              <p:par>
                                <p:cTn fill="hold" nodeType="with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par>
                                <p:cTn fill="hold" nodeType="with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par>
                                <p:cTn fill="hold" nodeType="with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0"/>
                                        <p:tgtEl>
                                          <p:spTgt spid="1081"/>
                                        </p:tgtEl>
                                      </p:cBhvr>
                                    </p:animEffect>
                                  </p:childTnLst>
                                </p:cTn>
                              </p:par>
                              <p:par>
                                <p:cTn fill="hold" nodeType="with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7" name="Shape 1087"/>
        <p:cNvGrpSpPr/>
        <p:nvPr/>
      </p:nvGrpSpPr>
      <p:grpSpPr>
        <a:xfrm>
          <a:off x="0" y="0"/>
          <a:ext cx="0" cy="0"/>
          <a:chOff x="0" y="0"/>
          <a:chExt cx="0" cy="0"/>
        </a:xfrm>
      </p:grpSpPr>
      <p:sp>
        <p:nvSpPr>
          <p:cNvPr id="1088" name="Google Shape;1088;p50"/>
          <p:cNvSpPr txBox="1"/>
          <p:nvPr/>
        </p:nvSpPr>
        <p:spPr>
          <a:xfrm>
            <a:off x="1211650" y="1678325"/>
            <a:ext cx="69807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Arial"/>
                <a:ea typeface="Arial"/>
                <a:cs typeface="Arial"/>
                <a:sym typeface="Arial"/>
              </a:rPr>
              <a:t>Speech Recognizer</a:t>
            </a:r>
            <a:endParaRPr b="0" i="0" sz="2600" u="none" cap="none" strike="noStrike">
              <a:solidFill>
                <a:srgbClr val="202124"/>
              </a:solidFill>
              <a:highlight>
                <a:srgbClr val="FFFFFF"/>
              </a:highlight>
              <a:latin typeface="Arial"/>
              <a:ea typeface="Arial"/>
              <a:cs typeface="Arial"/>
              <a:sym typeface="Arial"/>
            </a:endParaRPr>
          </a:p>
        </p:txBody>
      </p:sp>
      <p:sp>
        <p:nvSpPr>
          <p:cNvPr id="1089" name="Google Shape;1089;p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93" name="Shape 1093"/>
        <p:cNvGrpSpPr/>
        <p:nvPr/>
      </p:nvGrpSpPr>
      <p:grpSpPr>
        <a:xfrm>
          <a:off x="0" y="0"/>
          <a:ext cx="0" cy="0"/>
          <a:chOff x="0" y="0"/>
          <a:chExt cx="0" cy="0"/>
        </a:xfrm>
      </p:grpSpPr>
      <p:sp>
        <p:nvSpPr>
          <p:cNvPr id="1094" name="Google Shape;1094;p5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Speech Recognizer</a:t>
            </a:r>
            <a:endParaRPr sz="2600"/>
          </a:p>
        </p:txBody>
      </p:sp>
      <p:sp>
        <p:nvSpPr>
          <p:cNvPr id="1095" name="Google Shape;1095;p51"/>
          <p:cNvSpPr txBox="1"/>
          <p:nvPr/>
        </p:nvSpPr>
        <p:spPr>
          <a:xfrm>
            <a:off x="424200" y="9454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Many </a:t>
            </a:r>
            <a:r>
              <a:rPr b="1" i="0" lang="en-GB" sz="1400" u="none" cap="none" strike="noStrike">
                <a:solidFill>
                  <a:srgbClr val="000000"/>
                </a:solidFill>
                <a:latin typeface="Arial"/>
                <a:ea typeface="Arial"/>
                <a:cs typeface="Arial"/>
                <a:sym typeface="Arial"/>
              </a:rPr>
              <a:t>neural networks</a:t>
            </a:r>
            <a:r>
              <a:rPr b="0" i="0" lang="en-GB" sz="1400" u="none" cap="none" strike="noStrike">
                <a:solidFill>
                  <a:srgbClr val="000000"/>
                </a:solidFill>
                <a:latin typeface="Arial"/>
                <a:ea typeface="Arial"/>
                <a:cs typeface="Arial"/>
                <a:sym typeface="Arial"/>
              </a:rPr>
              <a:t> can be used for speech recognition.</a:t>
            </a:r>
            <a:endParaRPr b="0" i="0" sz="1400" u="none" cap="none" strike="noStrike">
              <a:solidFill>
                <a:srgbClr val="000000"/>
              </a:solidFill>
              <a:latin typeface="Arial"/>
              <a:ea typeface="Arial"/>
              <a:cs typeface="Arial"/>
              <a:sym typeface="Arial"/>
            </a:endParaRPr>
          </a:p>
        </p:txBody>
      </p:sp>
      <p:sp>
        <p:nvSpPr>
          <p:cNvPr id="1096" name="Google Shape;1096;p51"/>
          <p:cNvSpPr/>
          <p:nvPr/>
        </p:nvSpPr>
        <p:spPr>
          <a:xfrm>
            <a:off x="650875" y="1587525"/>
            <a:ext cx="4092900" cy="3009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51"/>
          <p:cNvSpPr txBox="1"/>
          <p:nvPr/>
        </p:nvSpPr>
        <p:spPr>
          <a:xfrm>
            <a:off x="500775" y="1556925"/>
            <a:ext cx="3279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Encoder-Decoder Architectures</a:t>
            </a:r>
            <a:endParaRPr b="0" i="0" sz="1400" u="none" cap="none" strike="noStrike">
              <a:solidFill>
                <a:srgbClr val="000000"/>
              </a:solidFill>
              <a:latin typeface="Roboto"/>
              <a:ea typeface="Roboto"/>
              <a:cs typeface="Roboto"/>
              <a:sym typeface="Roboto"/>
            </a:endParaRPr>
          </a:p>
        </p:txBody>
      </p:sp>
      <p:cxnSp>
        <p:nvCxnSpPr>
          <p:cNvPr id="1098" name="Google Shape;1098;p51"/>
          <p:cNvCxnSpPr>
            <a:endCxn id="1099" idx="0"/>
          </p:cNvCxnSpPr>
          <p:nvPr/>
        </p:nvCxnSpPr>
        <p:spPr>
          <a:xfrm flipH="1">
            <a:off x="1410975" y="1979700"/>
            <a:ext cx="520200" cy="266700"/>
          </a:xfrm>
          <a:prstGeom prst="straightConnector1">
            <a:avLst/>
          </a:prstGeom>
          <a:noFill/>
          <a:ln cap="flat" cmpd="sng" w="9525">
            <a:solidFill>
              <a:srgbClr val="424242"/>
            </a:solidFill>
            <a:prstDash val="solid"/>
            <a:round/>
            <a:headEnd len="sm" w="sm" type="none"/>
            <a:tailEnd len="med" w="med" type="triangle"/>
          </a:ln>
        </p:spPr>
      </p:cxnSp>
      <p:sp>
        <p:nvSpPr>
          <p:cNvPr id="1099" name="Google Shape;1099;p51"/>
          <p:cNvSpPr txBox="1"/>
          <p:nvPr/>
        </p:nvSpPr>
        <p:spPr>
          <a:xfrm>
            <a:off x="801375" y="2246400"/>
            <a:ext cx="121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RNN-based</a:t>
            </a:r>
            <a:endParaRPr b="0" i="1" sz="1400" u="none" cap="none" strike="noStrike">
              <a:solidFill>
                <a:srgbClr val="000000"/>
              </a:solidFill>
              <a:latin typeface="Roboto"/>
              <a:ea typeface="Roboto"/>
              <a:cs typeface="Roboto"/>
              <a:sym typeface="Roboto"/>
            </a:endParaRPr>
          </a:p>
        </p:txBody>
      </p:sp>
      <p:sp>
        <p:nvSpPr>
          <p:cNvPr id="1100" name="Google Shape;1100;p51"/>
          <p:cNvSpPr txBox="1"/>
          <p:nvPr/>
        </p:nvSpPr>
        <p:spPr>
          <a:xfrm>
            <a:off x="2586825" y="2246400"/>
            <a:ext cx="197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Transformer-based</a:t>
            </a:r>
            <a:endParaRPr b="0" i="1" sz="1400" u="none" cap="none" strike="noStrike">
              <a:solidFill>
                <a:srgbClr val="000000"/>
              </a:solidFill>
              <a:latin typeface="Roboto"/>
              <a:ea typeface="Roboto"/>
              <a:cs typeface="Roboto"/>
              <a:sym typeface="Roboto"/>
            </a:endParaRPr>
          </a:p>
        </p:txBody>
      </p:sp>
      <p:sp>
        <p:nvSpPr>
          <p:cNvPr id="1101" name="Google Shape;1101;p51"/>
          <p:cNvSpPr txBox="1"/>
          <p:nvPr/>
        </p:nvSpPr>
        <p:spPr>
          <a:xfrm>
            <a:off x="500775" y="3153763"/>
            <a:ext cx="4752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Connectionist Temporal Classification (CTC)</a:t>
            </a:r>
            <a:endParaRPr b="0" i="0" sz="1400" u="none" cap="none" strike="noStrike">
              <a:solidFill>
                <a:srgbClr val="000000"/>
              </a:solidFill>
              <a:latin typeface="Roboto"/>
              <a:ea typeface="Roboto"/>
              <a:cs typeface="Roboto"/>
              <a:sym typeface="Roboto"/>
            </a:endParaRPr>
          </a:p>
        </p:txBody>
      </p:sp>
      <p:sp>
        <p:nvSpPr>
          <p:cNvPr id="1102" name="Google Shape;1102;p51"/>
          <p:cNvSpPr txBox="1"/>
          <p:nvPr/>
        </p:nvSpPr>
        <p:spPr>
          <a:xfrm>
            <a:off x="1013800" y="3908600"/>
            <a:ext cx="234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Standard CTC</a:t>
            </a:r>
            <a:endParaRPr b="0" i="1" sz="1400" u="none" cap="none" strike="noStrike">
              <a:solidFill>
                <a:srgbClr val="000000"/>
              </a:solidFill>
              <a:latin typeface="Roboto"/>
              <a:ea typeface="Roboto"/>
              <a:cs typeface="Roboto"/>
              <a:sym typeface="Roboto"/>
            </a:endParaRPr>
          </a:p>
        </p:txBody>
      </p:sp>
      <p:sp>
        <p:nvSpPr>
          <p:cNvPr id="1103" name="Google Shape;1103;p51"/>
          <p:cNvSpPr txBox="1"/>
          <p:nvPr/>
        </p:nvSpPr>
        <p:spPr>
          <a:xfrm>
            <a:off x="2927200" y="3908600"/>
            <a:ext cx="197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Transducers</a:t>
            </a:r>
            <a:endParaRPr b="0" i="1" sz="1400" u="none" cap="none" strike="noStrike">
              <a:solidFill>
                <a:srgbClr val="000000"/>
              </a:solidFill>
              <a:latin typeface="Roboto"/>
              <a:ea typeface="Roboto"/>
              <a:cs typeface="Roboto"/>
              <a:sym typeface="Roboto"/>
            </a:endParaRPr>
          </a:p>
        </p:txBody>
      </p:sp>
      <p:cxnSp>
        <p:nvCxnSpPr>
          <p:cNvPr id="1104" name="Google Shape;1104;p51"/>
          <p:cNvCxnSpPr/>
          <p:nvPr/>
        </p:nvCxnSpPr>
        <p:spPr>
          <a:xfrm>
            <a:off x="2453125" y="1955850"/>
            <a:ext cx="503400" cy="314400"/>
          </a:xfrm>
          <a:prstGeom prst="straightConnector1">
            <a:avLst/>
          </a:prstGeom>
          <a:noFill/>
          <a:ln cap="flat" cmpd="sng" w="9525">
            <a:solidFill>
              <a:srgbClr val="424242"/>
            </a:solidFill>
            <a:prstDash val="solid"/>
            <a:round/>
            <a:headEnd len="sm" w="sm" type="none"/>
            <a:tailEnd len="med" w="med" type="triangle"/>
          </a:ln>
        </p:spPr>
      </p:cxnSp>
      <p:cxnSp>
        <p:nvCxnSpPr>
          <p:cNvPr id="1105" name="Google Shape;1105;p51"/>
          <p:cNvCxnSpPr/>
          <p:nvPr/>
        </p:nvCxnSpPr>
        <p:spPr>
          <a:xfrm flipH="1">
            <a:off x="1614975" y="3553975"/>
            <a:ext cx="656700" cy="349200"/>
          </a:xfrm>
          <a:prstGeom prst="straightConnector1">
            <a:avLst/>
          </a:prstGeom>
          <a:noFill/>
          <a:ln cap="flat" cmpd="sng" w="9525">
            <a:solidFill>
              <a:srgbClr val="424242"/>
            </a:solidFill>
            <a:prstDash val="solid"/>
            <a:round/>
            <a:headEnd len="sm" w="sm" type="none"/>
            <a:tailEnd len="med" w="med" type="triangle"/>
          </a:ln>
        </p:spPr>
      </p:cxnSp>
      <p:cxnSp>
        <p:nvCxnSpPr>
          <p:cNvPr id="1106" name="Google Shape;1106;p51"/>
          <p:cNvCxnSpPr/>
          <p:nvPr/>
        </p:nvCxnSpPr>
        <p:spPr>
          <a:xfrm>
            <a:off x="2761200" y="3574075"/>
            <a:ext cx="591900" cy="342000"/>
          </a:xfrm>
          <a:prstGeom prst="straightConnector1">
            <a:avLst/>
          </a:prstGeom>
          <a:noFill/>
          <a:ln cap="flat" cmpd="sng" w="9525">
            <a:solidFill>
              <a:srgbClr val="424242"/>
            </a:solidFill>
            <a:prstDash val="solid"/>
            <a:round/>
            <a:headEnd len="sm" w="sm" type="none"/>
            <a:tailEnd len="med" w="med" type="triangle"/>
          </a:ln>
        </p:spPr>
      </p:cxnSp>
      <p:sp>
        <p:nvSpPr>
          <p:cNvPr id="1107" name="Google Shape;1107;p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108" name="Google Shape;1108;p51"/>
          <p:cNvSpPr/>
          <p:nvPr/>
        </p:nvSpPr>
        <p:spPr>
          <a:xfrm>
            <a:off x="936650" y="1617875"/>
            <a:ext cx="2672700" cy="315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1" name="Shape 91"/>
        <p:cNvGrpSpPr/>
        <p:nvPr/>
      </p:nvGrpSpPr>
      <p:grpSpPr>
        <a:xfrm>
          <a:off x="0" y="0"/>
          <a:ext cx="0" cy="0"/>
          <a:chOff x="0" y="0"/>
          <a:chExt cx="0" cy="0"/>
        </a:xfrm>
      </p:grpSpPr>
      <p:sp>
        <p:nvSpPr>
          <p:cNvPr id="92" name="Google Shape;92;p16"/>
          <p:cNvSpPr txBox="1"/>
          <p:nvPr/>
        </p:nvSpPr>
        <p:spPr>
          <a:xfrm>
            <a:off x="1211650" y="1678325"/>
            <a:ext cx="69807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Arial"/>
                <a:ea typeface="Arial"/>
                <a:cs typeface="Arial"/>
                <a:sym typeface="Arial"/>
              </a:rPr>
              <a:t>Historical Notes</a:t>
            </a:r>
            <a:endParaRPr b="0" i="0" sz="2600" u="none" cap="none" strike="noStrike">
              <a:solidFill>
                <a:srgbClr val="202124"/>
              </a:solidFill>
              <a:highlight>
                <a:srgbClr val="FFFFFF"/>
              </a:highlight>
              <a:latin typeface="Arial"/>
              <a:ea typeface="Arial"/>
              <a:cs typeface="Arial"/>
              <a:sym typeface="Arial"/>
            </a:endParaRPr>
          </a:p>
        </p:txBody>
      </p:sp>
      <p:sp>
        <p:nvSpPr>
          <p:cNvPr id="93" name="Google Shape;93;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2" name="Shape 1112"/>
        <p:cNvGrpSpPr/>
        <p:nvPr/>
      </p:nvGrpSpPr>
      <p:grpSpPr>
        <a:xfrm>
          <a:off x="0" y="0"/>
          <a:ext cx="0" cy="0"/>
          <a:chOff x="0" y="0"/>
          <a:chExt cx="0" cy="0"/>
        </a:xfrm>
      </p:grpSpPr>
      <p:sp>
        <p:nvSpPr>
          <p:cNvPr id="1113" name="Google Shape;1113;p52"/>
          <p:cNvSpPr txBox="1"/>
          <p:nvPr/>
        </p:nvSpPr>
        <p:spPr>
          <a:xfrm>
            <a:off x="1211650" y="1678325"/>
            <a:ext cx="69807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Arial"/>
                <a:ea typeface="Arial"/>
                <a:cs typeface="Arial"/>
                <a:sym typeface="Arial"/>
              </a:rPr>
              <a:t>Encoder-Decoder ASR</a:t>
            </a:r>
            <a:endParaRPr b="0" i="0" sz="2600" u="none" cap="none" strike="noStrike">
              <a:solidFill>
                <a:srgbClr val="202124"/>
              </a:solidFill>
              <a:highlight>
                <a:srgbClr val="FFFFFF"/>
              </a:highlight>
              <a:latin typeface="Arial"/>
              <a:ea typeface="Arial"/>
              <a:cs typeface="Arial"/>
              <a:sym typeface="Arial"/>
            </a:endParaRPr>
          </a:p>
        </p:txBody>
      </p:sp>
      <p:sp>
        <p:nvSpPr>
          <p:cNvPr id="1114" name="Google Shape;1114;p5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18" name="Shape 1118"/>
        <p:cNvGrpSpPr/>
        <p:nvPr/>
      </p:nvGrpSpPr>
      <p:grpSpPr>
        <a:xfrm>
          <a:off x="0" y="0"/>
          <a:ext cx="0" cy="0"/>
          <a:chOff x="0" y="0"/>
          <a:chExt cx="0" cy="0"/>
        </a:xfrm>
      </p:grpSpPr>
      <p:sp>
        <p:nvSpPr>
          <p:cNvPr id="1119" name="Google Shape;1119;p53"/>
          <p:cNvSpPr/>
          <p:nvPr/>
        </p:nvSpPr>
        <p:spPr>
          <a:xfrm>
            <a:off x="1217725" y="3722100"/>
            <a:ext cx="5899800" cy="1337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5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Encoder-Decoder ASR</a:t>
            </a:r>
            <a:endParaRPr sz="2600"/>
          </a:p>
        </p:txBody>
      </p:sp>
      <p:sp>
        <p:nvSpPr>
          <p:cNvPr id="1121" name="Google Shape;1121;p53"/>
          <p:cNvSpPr txBox="1"/>
          <p:nvPr/>
        </p:nvSpPr>
        <p:spPr>
          <a:xfrm>
            <a:off x="424200" y="8692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already have seen Encoder-Decoder architectures for </a:t>
            </a:r>
            <a:r>
              <a:rPr b="1" i="0" lang="en-GB" sz="1400" u="none" cap="none" strike="noStrike">
                <a:solidFill>
                  <a:srgbClr val="000000"/>
                </a:solidFill>
                <a:latin typeface="Arial"/>
                <a:ea typeface="Arial"/>
                <a:cs typeface="Arial"/>
                <a:sym typeface="Arial"/>
              </a:rPr>
              <a:t>seq2seq learning</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22" name="Google Shape;1122;p53"/>
          <p:cNvSpPr/>
          <p:nvPr/>
        </p:nvSpPr>
        <p:spPr>
          <a:xfrm>
            <a:off x="2584475" y="1924050"/>
            <a:ext cx="1028700" cy="676200"/>
          </a:xfrm>
          <a:prstGeom prst="roundRect">
            <a:avLst>
              <a:gd fmla="val 16667" name="adj"/>
            </a:avLst>
          </a:prstGeom>
          <a:solidFill>
            <a:srgbClr val="00E0FF">
              <a:alpha val="5098"/>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Encoder</a:t>
            </a:r>
            <a:endParaRPr b="0" i="0" sz="1400" u="none" cap="none" strike="noStrike">
              <a:solidFill>
                <a:srgbClr val="000000"/>
              </a:solidFill>
              <a:latin typeface="Arial"/>
              <a:ea typeface="Arial"/>
              <a:cs typeface="Arial"/>
              <a:sym typeface="Arial"/>
            </a:endParaRPr>
          </a:p>
        </p:txBody>
      </p:sp>
      <p:sp>
        <p:nvSpPr>
          <p:cNvPr id="1123" name="Google Shape;1123;p53"/>
          <p:cNvSpPr/>
          <p:nvPr/>
        </p:nvSpPr>
        <p:spPr>
          <a:xfrm>
            <a:off x="2022500" y="2119200"/>
            <a:ext cx="314400" cy="285900"/>
          </a:xfrm>
          <a:prstGeom prst="rightArrow">
            <a:avLst>
              <a:gd fmla="val 50000" name="adj1"/>
              <a:gd fmla="val 50000" name="adj2"/>
            </a:avLst>
          </a:prstGeom>
          <a:solidFill>
            <a:srgbClr val="00B05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53"/>
          <p:cNvSpPr txBox="1"/>
          <p:nvPr/>
        </p:nvSpPr>
        <p:spPr>
          <a:xfrm>
            <a:off x="1097825" y="1954350"/>
            <a:ext cx="1028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Speech</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features</a:t>
            </a:r>
            <a:endParaRPr b="0" i="0" sz="1400" u="none" cap="none" strike="noStrike">
              <a:solidFill>
                <a:srgbClr val="000000"/>
              </a:solidFill>
              <a:latin typeface="Roboto"/>
              <a:ea typeface="Roboto"/>
              <a:cs typeface="Roboto"/>
              <a:sym typeface="Roboto"/>
            </a:endParaRPr>
          </a:p>
        </p:txBody>
      </p:sp>
      <p:sp>
        <p:nvSpPr>
          <p:cNvPr id="1125" name="Google Shape;1125;p53"/>
          <p:cNvSpPr/>
          <p:nvPr/>
        </p:nvSpPr>
        <p:spPr>
          <a:xfrm>
            <a:off x="3658250" y="2119200"/>
            <a:ext cx="907500" cy="285900"/>
          </a:xfrm>
          <a:prstGeom prst="righ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53"/>
          <p:cNvSpPr/>
          <p:nvPr/>
        </p:nvSpPr>
        <p:spPr>
          <a:xfrm>
            <a:off x="4565675" y="1924050"/>
            <a:ext cx="1028700" cy="6762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Decoder</a:t>
            </a:r>
            <a:endParaRPr b="0" i="0" sz="1400" u="none" cap="none" strike="noStrike">
              <a:solidFill>
                <a:srgbClr val="000000"/>
              </a:solidFill>
              <a:latin typeface="Arial"/>
              <a:ea typeface="Arial"/>
              <a:cs typeface="Arial"/>
              <a:sym typeface="Arial"/>
            </a:endParaRPr>
          </a:p>
        </p:txBody>
      </p:sp>
      <p:sp>
        <p:nvSpPr>
          <p:cNvPr id="1127" name="Google Shape;1127;p53"/>
          <p:cNvSpPr/>
          <p:nvPr/>
        </p:nvSpPr>
        <p:spPr>
          <a:xfrm>
            <a:off x="5851550" y="2119200"/>
            <a:ext cx="314400" cy="285900"/>
          </a:xfrm>
          <a:prstGeom prst="rightArrow">
            <a:avLst>
              <a:gd fmla="val 50000" name="adj1"/>
              <a:gd fmla="val 50000" name="adj2"/>
            </a:avLst>
          </a:prstGeom>
          <a:solidFill>
            <a:schemeClr val="accent2"/>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53"/>
          <p:cNvSpPr txBox="1"/>
          <p:nvPr/>
        </p:nvSpPr>
        <p:spPr>
          <a:xfrm>
            <a:off x="6280575" y="2043575"/>
            <a:ext cx="134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Output Tokens</a:t>
            </a:r>
            <a:endParaRPr b="0" i="0" sz="1400" u="none" cap="none" strike="noStrike">
              <a:solidFill>
                <a:srgbClr val="000000"/>
              </a:solidFill>
              <a:latin typeface="Roboto"/>
              <a:ea typeface="Roboto"/>
              <a:cs typeface="Roboto"/>
              <a:sym typeface="Roboto"/>
            </a:endParaRPr>
          </a:p>
        </p:txBody>
      </p:sp>
      <p:sp>
        <p:nvSpPr>
          <p:cNvPr id="1129" name="Google Shape;1129;p53"/>
          <p:cNvSpPr/>
          <p:nvPr/>
        </p:nvSpPr>
        <p:spPr>
          <a:xfrm>
            <a:off x="3575075" y="2838450"/>
            <a:ext cx="1028700" cy="676200"/>
          </a:xfrm>
          <a:prstGeom prst="roundRect">
            <a:avLst>
              <a:gd fmla="val 16667" name="adj"/>
            </a:avLst>
          </a:prstGeom>
          <a:solidFill>
            <a:srgbClr val="84FB89">
              <a:alpha val="46666"/>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Attention</a:t>
            </a:r>
            <a:endParaRPr b="0" i="0" sz="1400" u="none" cap="none" strike="noStrike">
              <a:solidFill>
                <a:srgbClr val="000000"/>
              </a:solidFill>
              <a:latin typeface="Arial"/>
              <a:ea typeface="Arial"/>
              <a:cs typeface="Arial"/>
              <a:sym typeface="Arial"/>
            </a:endParaRPr>
          </a:p>
        </p:txBody>
      </p:sp>
      <p:sp>
        <p:nvSpPr>
          <p:cNvPr id="1130" name="Google Shape;1130;p53"/>
          <p:cNvSpPr/>
          <p:nvPr/>
        </p:nvSpPr>
        <p:spPr>
          <a:xfrm rot="5400000">
            <a:off x="2911775" y="2670525"/>
            <a:ext cx="723900" cy="602700"/>
          </a:xfrm>
          <a:prstGeom prst="bentUpArrow">
            <a:avLst>
              <a:gd fmla="val 16239" name="adj1"/>
              <a:gd fmla="val 25000" name="adj2"/>
              <a:gd fmla="val 25286" name="adj3"/>
            </a:avLst>
          </a:prstGeom>
          <a:solidFill>
            <a:schemeClr val="accent5"/>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53"/>
          <p:cNvSpPr/>
          <p:nvPr/>
        </p:nvSpPr>
        <p:spPr>
          <a:xfrm>
            <a:off x="4603775" y="2600250"/>
            <a:ext cx="723900" cy="602700"/>
          </a:xfrm>
          <a:prstGeom prst="bentUpArrow">
            <a:avLst>
              <a:gd fmla="val 16239" name="adj1"/>
              <a:gd fmla="val 25000" name="adj2"/>
              <a:gd fmla="val 25286" name="adj3"/>
            </a:avLst>
          </a:prstGeom>
          <a:solidFill>
            <a:schemeClr val="accent5"/>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53"/>
          <p:cNvSpPr txBox="1"/>
          <p:nvPr/>
        </p:nvSpPr>
        <p:spPr>
          <a:xfrm>
            <a:off x="1228125" y="3676650"/>
            <a:ext cx="601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Encoder:</a:t>
            </a:r>
            <a:r>
              <a:rPr b="0" i="0" lang="en-GB" sz="1400" u="none" cap="none" strike="noStrike">
                <a:solidFill>
                  <a:srgbClr val="000000"/>
                </a:solidFill>
                <a:latin typeface="Roboto"/>
                <a:ea typeface="Roboto"/>
                <a:cs typeface="Roboto"/>
                <a:sym typeface="Roboto"/>
              </a:rPr>
              <a:t> Converts low-level input features into higher-level ones.</a:t>
            </a:r>
            <a:endParaRPr b="0" i="0" sz="1400" u="none" cap="none" strike="noStrike">
              <a:solidFill>
                <a:srgbClr val="000000"/>
              </a:solidFill>
              <a:latin typeface="Roboto"/>
              <a:ea typeface="Roboto"/>
              <a:cs typeface="Roboto"/>
              <a:sym typeface="Roboto"/>
            </a:endParaRPr>
          </a:p>
        </p:txBody>
      </p:sp>
      <p:sp>
        <p:nvSpPr>
          <p:cNvPr id="1133" name="Google Shape;1133;p53"/>
          <p:cNvSpPr txBox="1"/>
          <p:nvPr/>
        </p:nvSpPr>
        <p:spPr>
          <a:xfrm>
            <a:off x="1228125" y="4133850"/>
            <a:ext cx="601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Decoder:</a:t>
            </a:r>
            <a:r>
              <a:rPr b="0" i="0" lang="en-GB" sz="1400" u="none" cap="none" strike="noStrike">
                <a:solidFill>
                  <a:srgbClr val="000000"/>
                </a:solidFill>
                <a:latin typeface="Roboto"/>
                <a:ea typeface="Roboto"/>
                <a:cs typeface="Roboto"/>
                <a:sym typeface="Roboto"/>
              </a:rPr>
              <a:t> Converts encoded states into output words.</a:t>
            </a:r>
            <a:endParaRPr b="0" i="0" sz="1400" u="none" cap="none" strike="noStrike">
              <a:solidFill>
                <a:srgbClr val="000000"/>
              </a:solidFill>
              <a:latin typeface="Roboto"/>
              <a:ea typeface="Roboto"/>
              <a:cs typeface="Roboto"/>
              <a:sym typeface="Roboto"/>
            </a:endParaRPr>
          </a:p>
        </p:txBody>
      </p:sp>
      <p:sp>
        <p:nvSpPr>
          <p:cNvPr id="1134" name="Google Shape;1134;p53"/>
          <p:cNvSpPr txBox="1"/>
          <p:nvPr/>
        </p:nvSpPr>
        <p:spPr>
          <a:xfrm>
            <a:off x="1228125" y="4591050"/>
            <a:ext cx="601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Attention:</a:t>
            </a:r>
            <a:r>
              <a:rPr b="0" i="0" lang="en-GB" sz="1400" u="none" cap="none" strike="noStrike">
                <a:solidFill>
                  <a:srgbClr val="000000"/>
                </a:solidFill>
                <a:latin typeface="Roboto"/>
                <a:ea typeface="Roboto"/>
                <a:cs typeface="Roboto"/>
                <a:sym typeface="Roboto"/>
              </a:rPr>
              <a:t> Dynamically connects encoded and decoded states.</a:t>
            </a:r>
            <a:endParaRPr b="0" i="0" sz="1400" u="none" cap="none" strike="noStrike">
              <a:solidFill>
                <a:srgbClr val="000000"/>
              </a:solidFill>
              <a:latin typeface="Roboto"/>
              <a:ea typeface="Roboto"/>
              <a:cs typeface="Roboto"/>
              <a:sym typeface="Roboto"/>
            </a:endParaRPr>
          </a:p>
        </p:txBody>
      </p:sp>
      <p:sp>
        <p:nvSpPr>
          <p:cNvPr id="1135" name="Google Shape;1135;p53"/>
          <p:cNvSpPr txBox="1"/>
          <p:nvPr/>
        </p:nvSpPr>
        <p:spPr>
          <a:xfrm>
            <a:off x="424200" y="13264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 ASR, the </a:t>
            </a:r>
            <a:r>
              <a:rPr b="1" i="0" lang="en-GB" sz="1400" u="none" cap="none" strike="noStrike">
                <a:solidFill>
                  <a:srgbClr val="000000"/>
                </a:solidFill>
                <a:latin typeface="Arial"/>
                <a:ea typeface="Arial"/>
                <a:cs typeface="Arial"/>
                <a:sym typeface="Arial"/>
              </a:rPr>
              <a:t>input</a:t>
            </a:r>
            <a:r>
              <a:rPr b="0" i="0" lang="en-GB" sz="1400" u="none" cap="none" strike="noStrike">
                <a:solidFill>
                  <a:srgbClr val="000000"/>
                </a:solidFill>
                <a:latin typeface="Arial"/>
                <a:ea typeface="Arial"/>
                <a:cs typeface="Arial"/>
                <a:sym typeface="Arial"/>
              </a:rPr>
              <a:t> is a sequence of speech </a:t>
            </a:r>
            <a:r>
              <a:rPr b="1" i="0" lang="en-GB" sz="1400" u="none" cap="none" strike="noStrike">
                <a:solidFill>
                  <a:srgbClr val="000000"/>
                </a:solidFill>
                <a:latin typeface="Arial"/>
                <a:ea typeface="Arial"/>
                <a:cs typeface="Arial"/>
                <a:sym typeface="Arial"/>
              </a:rPr>
              <a:t>features</a:t>
            </a:r>
            <a:r>
              <a:rPr b="0" i="0" lang="en-GB" sz="1400" u="none" cap="none" strike="noStrike">
                <a:solidFill>
                  <a:srgbClr val="000000"/>
                </a:solidFill>
                <a:latin typeface="Arial"/>
                <a:ea typeface="Arial"/>
                <a:cs typeface="Arial"/>
                <a:sym typeface="Arial"/>
              </a:rPr>
              <a:t>, and the </a:t>
            </a:r>
            <a:r>
              <a:rPr b="1" i="0" lang="en-GB" sz="1400" u="none" cap="none" strike="noStrike">
                <a:solidFill>
                  <a:srgbClr val="000000"/>
                </a:solidFill>
                <a:latin typeface="Arial"/>
                <a:ea typeface="Arial"/>
                <a:cs typeface="Arial"/>
                <a:sym typeface="Arial"/>
              </a:rPr>
              <a:t>output</a:t>
            </a:r>
            <a:r>
              <a:rPr b="0" i="0" lang="en-GB" sz="1400" u="none" cap="none" strike="noStrike">
                <a:solidFill>
                  <a:srgbClr val="000000"/>
                </a:solidFill>
                <a:latin typeface="Arial"/>
                <a:ea typeface="Arial"/>
                <a:cs typeface="Arial"/>
                <a:sym typeface="Arial"/>
              </a:rPr>
              <a:t> is a sequence of </a:t>
            </a:r>
            <a:r>
              <a:rPr b="1" i="0" lang="en-GB" sz="1400" u="none" cap="none" strike="noStrike">
                <a:solidFill>
                  <a:srgbClr val="000000"/>
                </a:solidFill>
                <a:latin typeface="Arial"/>
                <a:ea typeface="Arial"/>
                <a:cs typeface="Arial"/>
                <a:sym typeface="Arial"/>
              </a:rPr>
              <a:t>tokens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36" name="Google Shape;1136;p5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40" name="Shape 1140"/>
        <p:cNvGrpSpPr/>
        <p:nvPr/>
      </p:nvGrpSpPr>
      <p:grpSpPr>
        <a:xfrm>
          <a:off x="0" y="0"/>
          <a:ext cx="0" cy="0"/>
          <a:chOff x="0" y="0"/>
          <a:chExt cx="0" cy="0"/>
        </a:xfrm>
      </p:grpSpPr>
      <p:sp>
        <p:nvSpPr>
          <p:cNvPr id="1141" name="Google Shape;1141;p5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RNN-based Encoder-Decoder ASR</a:t>
            </a:r>
            <a:endParaRPr sz="2600"/>
          </a:p>
        </p:txBody>
      </p:sp>
      <p:sp>
        <p:nvSpPr>
          <p:cNvPr id="1142" name="Google Shape;1142;p54"/>
          <p:cNvSpPr txBox="1"/>
          <p:nvPr/>
        </p:nvSpPr>
        <p:spPr>
          <a:xfrm>
            <a:off x="424200" y="7930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An </a:t>
            </a:r>
            <a:r>
              <a:rPr b="1" i="0" lang="en-GB" sz="1400" u="none" cap="none" strike="noStrike">
                <a:solidFill>
                  <a:srgbClr val="000000"/>
                </a:solidFill>
                <a:latin typeface="Arial"/>
                <a:ea typeface="Arial"/>
                <a:cs typeface="Arial"/>
                <a:sym typeface="Arial"/>
              </a:rPr>
              <a:t>RNN-based Encoder-Decoder speech recognizer</a:t>
            </a:r>
            <a:r>
              <a:rPr b="0" i="0" lang="en-GB" sz="1400" u="none" cap="none" strike="noStrike">
                <a:solidFill>
                  <a:srgbClr val="000000"/>
                </a:solidFill>
                <a:latin typeface="Arial"/>
                <a:ea typeface="Arial"/>
                <a:cs typeface="Arial"/>
                <a:sym typeface="Arial"/>
              </a:rPr>
              <a:t> has the following architecture: </a:t>
            </a:r>
            <a:endParaRPr b="0" i="0" sz="1400" u="none" cap="none" strike="noStrike">
              <a:solidFill>
                <a:srgbClr val="000000"/>
              </a:solidFill>
              <a:latin typeface="Arial"/>
              <a:ea typeface="Arial"/>
              <a:cs typeface="Arial"/>
              <a:sym typeface="Arial"/>
            </a:endParaRPr>
          </a:p>
        </p:txBody>
      </p:sp>
      <p:sp>
        <p:nvSpPr>
          <p:cNvPr id="1143" name="Google Shape;1143;p54"/>
          <p:cNvSpPr/>
          <p:nvPr/>
        </p:nvSpPr>
        <p:spPr>
          <a:xfrm>
            <a:off x="274150" y="3227100"/>
            <a:ext cx="825600" cy="518100"/>
          </a:xfrm>
          <a:prstGeom prst="roundRect">
            <a:avLst>
              <a:gd fmla="val 16667" name="adj"/>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144" name="Google Shape;1144;p54"/>
          <p:cNvSpPr/>
          <p:nvPr/>
        </p:nvSpPr>
        <p:spPr>
          <a:xfrm>
            <a:off x="1264750" y="3227100"/>
            <a:ext cx="825600" cy="518100"/>
          </a:xfrm>
          <a:prstGeom prst="roundRect">
            <a:avLst>
              <a:gd fmla="val 16667" name="adj"/>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145" name="Google Shape;1145;p54"/>
          <p:cNvCxnSpPr>
            <a:stCxn id="1143" idx="3"/>
            <a:endCxn id="1144" idx="1"/>
          </p:cNvCxnSpPr>
          <p:nvPr/>
        </p:nvCxnSpPr>
        <p:spPr>
          <a:xfrm>
            <a:off x="1099750" y="3486150"/>
            <a:ext cx="165000" cy="0"/>
          </a:xfrm>
          <a:prstGeom prst="straightConnector1">
            <a:avLst/>
          </a:prstGeom>
          <a:noFill/>
          <a:ln cap="flat" cmpd="sng" w="9525">
            <a:solidFill>
              <a:srgbClr val="424242"/>
            </a:solidFill>
            <a:prstDash val="solid"/>
            <a:round/>
            <a:headEnd len="sm" w="sm" type="none"/>
            <a:tailEnd len="med" w="med" type="triangle"/>
          </a:ln>
        </p:spPr>
      </p:cxnSp>
      <p:sp>
        <p:nvSpPr>
          <p:cNvPr id="1146" name="Google Shape;1146;p54"/>
          <p:cNvSpPr/>
          <p:nvPr/>
        </p:nvSpPr>
        <p:spPr>
          <a:xfrm>
            <a:off x="2255350" y="3227100"/>
            <a:ext cx="825600" cy="518100"/>
          </a:xfrm>
          <a:prstGeom prst="roundRect">
            <a:avLst>
              <a:gd fmla="val 16667" name="adj"/>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147" name="Google Shape;1147;p54"/>
          <p:cNvCxnSpPr>
            <a:endCxn id="1146" idx="1"/>
          </p:cNvCxnSpPr>
          <p:nvPr/>
        </p:nvCxnSpPr>
        <p:spPr>
          <a:xfrm>
            <a:off x="2090350" y="3486150"/>
            <a:ext cx="165000" cy="0"/>
          </a:xfrm>
          <a:prstGeom prst="straightConnector1">
            <a:avLst/>
          </a:prstGeom>
          <a:noFill/>
          <a:ln cap="flat" cmpd="sng" w="9525">
            <a:solidFill>
              <a:srgbClr val="424242"/>
            </a:solidFill>
            <a:prstDash val="solid"/>
            <a:round/>
            <a:headEnd len="sm" w="sm" type="none"/>
            <a:tailEnd len="med" w="med" type="triangle"/>
          </a:ln>
        </p:spPr>
      </p:cxnSp>
      <p:sp>
        <p:nvSpPr>
          <p:cNvPr id="1148" name="Google Shape;1148;p54"/>
          <p:cNvSpPr/>
          <p:nvPr/>
        </p:nvSpPr>
        <p:spPr>
          <a:xfrm>
            <a:off x="4007950" y="24651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149" name="Google Shape;1149;p54"/>
          <p:cNvSpPr/>
          <p:nvPr/>
        </p:nvSpPr>
        <p:spPr>
          <a:xfrm>
            <a:off x="4998550" y="24651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150" name="Google Shape;1150;p54"/>
          <p:cNvCxnSpPr>
            <a:stCxn id="1148" idx="3"/>
            <a:endCxn id="1149" idx="1"/>
          </p:cNvCxnSpPr>
          <p:nvPr/>
        </p:nvCxnSpPr>
        <p:spPr>
          <a:xfrm>
            <a:off x="4833550" y="2724150"/>
            <a:ext cx="165000" cy="0"/>
          </a:xfrm>
          <a:prstGeom prst="straightConnector1">
            <a:avLst/>
          </a:prstGeom>
          <a:noFill/>
          <a:ln cap="flat" cmpd="sng" w="9525">
            <a:solidFill>
              <a:srgbClr val="424242"/>
            </a:solidFill>
            <a:prstDash val="solid"/>
            <a:round/>
            <a:headEnd len="sm" w="sm" type="none"/>
            <a:tailEnd len="med" w="med" type="triangle"/>
          </a:ln>
        </p:spPr>
      </p:cxnSp>
      <p:sp>
        <p:nvSpPr>
          <p:cNvPr id="1151" name="Google Shape;1151;p54"/>
          <p:cNvSpPr/>
          <p:nvPr/>
        </p:nvSpPr>
        <p:spPr>
          <a:xfrm>
            <a:off x="5989150" y="24651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152" name="Google Shape;1152;p54"/>
          <p:cNvCxnSpPr>
            <a:endCxn id="1151" idx="1"/>
          </p:cNvCxnSpPr>
          <p:nvPr/>
        </p:nvCxnSpPr>
        <p:spPr>
          <a:xfrm>
            <a:off x="5824150" y="2724150"/>
            <a:ext cx="165000" cy="0"/>
          </a:xfrm>
          <a:prstGeom prst="straightConnector1">
            <a:avLst/>
          </a:prstGeom>
          <a:noFill/>
          <a:ln cap="flat" cmpd="sng" w="9525">
            <a:solidFill>
              <a:srgbClr val="424242"/>
            </a:solidFill>
            <a:prstDash val="solid"/>
            <a:round/>
            <a:headEnd len="sm" w="sm" type="none"/>
            <a:tailEnd len="med" w="med" type="triangle"/>
          </a:ln>
        </p:spPr>
      </p:cxnSp>
      <p:sp>
        <p:nvSpPr>
          <p:cNvPr id="1153" name="Google Shape;1153;p54"/>
          <p:cNvSpPr/>
          <p:nvPr/>
        </p:nvSpPr>
        <p:spPr>
          <a:xfrm>
            <a:off x="6979750" y="24651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154" name="Google Shape;1154;p54"/>
          <p:cNvCxnSpPr>
            <a:endCxn id="1153" idx="1"/>
          </p:cNvCxnSpPr>
          <p:nvPr/>
        </p:nvCxnSpPr>
        <p:spPr>
          <a:xfrm>
            <a:off x="6814750" y="2724150"/>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1155" name="Google Shape;1155;p54"/>
          <p:cNvCxnSpPr/>
          <p:nvPr/>
        </p:nvCxnSpPr>
        <p:spPr>
          <a:xfrm rot="10800000">
            <a:off x="4420750" y="2297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56" name="Google Shape;1156;p54"/>
          <p:cNvCxnSpPr/>
          <p:nvPr/>
        </p:nvCxnSpPr>
        <p:spPr>
          <a:xfrm rot="10800000">
            <a:off x="5411350" y="2297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57" name="Google Shape;1157;p54"/>
          <p:cNvCxnSpPr/>
          <p:nvPr/>
        </p:nvCxnSpPr>
        <p:spPr>
          <a:xfrm rot="10800000">
            <a:off x="6401950" y="2297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58" name="Google Shape;1158;p54"/>
          <p:cNvCxnSpPr/>
          <p:nvPr/>
        </p:nvCxnSpPr>
        <p:spPr>
          <a:xfrm rot="10800000">
            <a:off x="7392550" y="229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1159" name="Google Shape;1159;p54"/>
          <p:cNvSpPr/>
          <p:nvPr/>
        </p:nvSpPr>
        <p:spPr>
          <a:xfrm>
            <a:off x="7970350" y="24651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160" name="Google Shape;1160;p54"/>
          <p:cNvCxnSpPr>
            <a:endCxn id="1159" idx="1"/>
          </p:cNvCxnSpPr>
          <p:nvPr/>
        </p:nvCxnSpPr>
        <p:spPr>
          <a:xfrm>
            <a:off x="7805350" y="2724150"/>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1161" name="Google Shape;1161;p54"/>
          <p:cNvCxnSpPr/>
          <p:nvPr/>
        </p:nvCxnSpPr>
        <p:spPr>
          <a:xfrm rot="10800000">
            <a:off x="8383150" y="2297400"/>
            <a:ext cx="0" cy="167700"/>
          </a:xfrm>
          <a:prstGeom prst="straightConnector1">
            <a:avLst/>
          </a:prstGeom>
          <a:noFill/>
          <a:ln cap="flat" cmpd="sng" w="9525">
            <a:solidFill>
              <a:srgbClr val="424242"/>
            </a:solidFill>
            <a:prstDash val="solid"/>
            <a:round/>
            <a:headEnd len="sm" w="sm" type="none"/>
            <a:tailEnd len="med" w="med" type="triangle"/>
          </a:ln>
        </p:spPr>
      </p:cxnSp>
      <p:sp>
        <p:nvSpPr>
          <p:cNvPr id="1162" name="Google Shape;1162;p54"/>
          <p:cNvSpPr/>
          <p:nvPr/>
        </p:nvSpPr>
        <p:spPr>
          <a:xfrm>
            <a:off x="4007950" y="20841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163" name="Google Shape;1163;p54"/>
          <p:cNvSpPr/>
          <p:nvPr/>
        </p:nvSpPr>
        <p:spPr>
          <a:xfrm>
            <a:off x="4998550" y="20841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164" name="Google Shape;1164;p54"/>
          <p:cNvSpPr/>
          <p:nvPr/>
        </p:nvSpPr>
        <p:spPr>
          <a:xfrm>
            <a:off x="5989150" y="20841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165" name="Google Shape;1165;p54"/>
          <p:cNvSpPr/>
          <p:nvPr/>
        </p:nvSpPr>
        <p:spPr>
          <a:xfrm>
            <a:off x="6979750" y="20841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166" name="Google Shape;1166;p54"/>
          <p:cNvSpPr/>
          <p:nvPr/>
        </p:nvSpPr>
        <p:spPr>
          <a:xfrm>
            <a:off x="7970350" y="2084100"/>
            <a:ext cx="825600" cy="240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167" name="Google Shape;1167;p54"/>
          <p:cNvCxnSpPr/>
          <p:nvPr/>
        </p:nvCxnSpPr>
        <p:spPr>
          <a:xfrm rot="10800000">
            <a:off x="4420750" y="1916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68" name="Google Shape;1168;p54"/>
          <p:cNvCxnSpPr/>
          <p:nvPr/>
        </p:nvCxnSpPr>
        <p:spPr>
          <a:xfrm rot="10800000">
            <a:off x="5411350" y="1916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69" name="Google Shape;1169;p54"/>
          <p:cNvCxnSpPr/>
          <p:nvPr/>
        </p:nvCxnSpPr>
        <p:spPr>
          <a:xfrm rot="10800000">
            <a:off x="6401950" y="1916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70" name="Google Shape;1170;p54"/>
          <p:cNvCxnSpPr/>
          <p:nvPr/>
        </p:nvCxnSpPr>
        <p:spPr>
          <a:xfrm rot="10800000">
            <a:off x="7392550" y="1916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71" name="Google Shape;1171;p54"/>
          <p:cNvCxnSpPr/>
          <p:nvPr/>
        </p:nvCxnSpPr>
        <p:spPr>
          <a:xfrm rot="10800000">
            <a:off x="8383150" y="1916400"/>
            <a:ext cx="0" cy="167700"/>
          </a:xfrm>
          <a:prstGeom prst="straightConnector1">
            <a:avLst/>
          </a:prstGeom>
          <a:noFill/>
          <a:ln cap="flat" cmpd="sng" w="9525">
            <a:solidFill>
              <a:srgbClr val="424242"/>
            </a:solidFill>
            <a:prstDash val="solid"/>
            <a:round/>
            <a:headEnd len="sm" w="sm" type="none"/>
            <a:tailEnd len="med" w="med" type="triangle"/>
          </a:ln>
        </p:spPr>
      </p:cxnSp>
      <p:sp>
        <p:nvSpPr>
          <p:cNvPr id="1172" name="Google Shape;1172;p54"/>
          <p:cNvSpPr/>
          <p:nvPr/>
        </p:nvSpPr>
        <p:spPr>
          <a:xfrm>
            <a:off x="4007950" y="17031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173" name="Google Shape;1173;p54"/>
          <p:cNvSpPr/>
          <p:nvPr/>
        </p:nvSpPr>
        <p:spPr>
          <a:xfrm>
            <a:off x="4998550" y="17031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174" name="Google Shape;1174;p54"/>
          <p:cNvSpPr/>
          <p:nvPr/>
        </p:nvSpPr>
        <p:spPr>
          <a:xfrm>
            <a:off x="5989150" y="17031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175" name="Google Shape;1175;p54"/>
          <p:cNvSpPr/>
          <p:nvPr/>
        </p:nvSpPr>
        <p:spPr>
          <a:xfrm>
            <a:off x="6979750" y="17031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176" name="Google Shape;1176;p54"/>
          <p:cNvSpPr/>
          <p:nvPr/>
        </p:nvSpPr>
        <p:spPr>
          <a:xfrm>
            <a:off x="7970350" y="1703100"/>
            <a:ext cx="825600" cy="240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177" name="Google Shape;1177;p54"/>
          <p:cNvCxnSpPr/>
          <p:nvPr/>
        </p:nvCxnSpPr>
        <p:spPr>
          <a:xfrm rot="10800000">
            <a:off x="4420750" y="1535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78" name="Google Shape;1178;p54"/>
          <p:cNvCxnSpPr/>
          <p:nvPr/>
        </p:nvCxnSpPr>
        <p:spPr>
          <a:xfrm rot="10800000">
            <a:off x="5411350" y="1535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79" name="Google Shape;1179;p54"/>
          <p:cNvCxnSpPr/>
          <p:nvPr/>
        </p:nvCxnSpPr>
        <p:spPr>
          <a:xfrm rot="10800000">
            <a:off x="6401950" y="1535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80" name="Google Shape;1180;p54"/>
          <p:cNvCxnSpPr/>
          <p:nvPr/>
        </p:nvCxnSpPr>
        <p:spPr>
          <a:xfrm rot="10800000">
            <a:off x="7392550" y="1535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181" name="Google Shape;1181;p54"/>
          <p:cNvCxnSpPr/>
          <p:nvPr/>
        </p:nvCxnSpPr>
        <p:spPr>
          <a:xfrm rot="10800000">
            <a:off x="8383150" y="1535400"/>
            <a:ext cx="0" cy="167700"/>
          </a:xfrm>
          <a:prstGeom prst="straightConnector1">
            <a:avLst/>
          </a:prstGeom>
          <a:noFill/>
          <a:ln cap="flat" cmpd="sng" w="9525">
            <a:solidFill>
              <a:srgbClr val="424242"/>
            </a:solidFill>
            <a:prstDash val="solid"/>
            <a:round/>
            <a:headEnd len="sm" w="sm" type="none"/>
            <a:tailEnd len="med" w="med" type="triangle"/>
          </a:ln>
        </p:spPr>
      </p:cxnSp>
      <p:sp>
        <p:nvSpPr>
          <p:cNvPr id="1182" name="Google Shape;1182;p54"/>
          <p:cNvSpPr txBox="1"/>
          <p:nvPr/>
        </p:nvSpPr>
        <p:spPr>
          <a:xfrm>
            <a:off x="4206750" y="11895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183" name="Google Shape;1183;p54"/>
          <p:cNvSpPr txBox="1"/>
          <p:nvPr/>
        </p:nvSpPr>
        <p:spPr>
          <a:xfrm>
            <a:off x="5044950" y="11895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184" name="Google Shape;1184;p54"/>
          <p:cNvSpPr txBox="1"/>
          <p:nvPr/>
        </p:nvSpPr>
        <p:spPr>
          <a:xfrm>
            <a:off x="6111750" y="11895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185" name="Google Shape;1185;p54"/>
          <p:cNvSpPr txBox="1"/>
          <p:nvPr/>
        </p:nvSpPr>
        <p:spPr>
          <a:xfrm>
            <a:off x="7023650" y="11895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186" name="Google Shape;1186;p54"/>
          <p:cNvSpPr txBox="1"/>
          <p:nvPr/>
        </p:nvSpPr>
        <p:spPr>
          <a:xfrm>
            <a:off x="8014250" y="11895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1187" name="Google Shape;1187;p54"/>
          <p:cNvSpPr/>
          <p:nvPr/>
        </p:nvSpPr>
        <p:spPr>
          <a:xfrm>
            <a:off x="3485500" y="2013450"/>
            <a:ext cx="165000" cy="167700"/>
          </a:xfrm>
          <a:prstGeom prst="ellipse">
            <a:avLst/>
          </a:prstGeom>
          <a:solidFill>
            <a:srgbClr val="FFFFFF"/>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54"/>
          <p:cNvSpPr/>
          <p:nvPr/>
        </p:nvSpPr>
        <p:spPr>
          <a:xfrm>
            <a:off x="5002338" y="391290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189" name="Google Shape;1189;p54"/>
          <p:cNvCxnSpPr>
            <a:stCxn id="1188" idx="0"/>
          </p:cNvCxnSpPr>
          <p:nvPr/>
        </p:nvCxnSpPr>
        <p:spPr>
          <a:xfrm rot="10800000">
            <a:off x="5410338" y="365610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190" name="Google Shape;1190;p54"/>
          <p:cNvCxnSpPr/>
          <p:nvPr/>
        </p:nvCxnSpPr>
        <p:spPr>
          <a:xfrm rot="10800000">
            <a:off x="5415138" y="4153500"/>
            <a:ext cx="0" cy="167700"/>
          </a:xfrm>
          <a:prstGeom prst="straightConnector1">
            <a:avLst/>
          </a:prstGeom>
          <a:noFill/>
          <a:ln cap="flat" cmpd="sng" w="9525">
            <a:solidFill>
              <a:srgbClr val="424242"/>
            </a:solidFill>
            <a:prstDash val="solid"/>
            <a:round/>
            <a:headEnd len="sm" w="sm" type="none"/>
            <a:tailEnd len="med" w="med" type="triangle"/>
          </a:ln>
        </p:spPr>
      </p:cxnSp>
      <p:sp>
        <p:nvSpPr>
          <p:cNvPr id="1191" name="Google Shape;1191;p54"/>
          <p:cNvSpPr txBox="1"/>
          <p:nvPr/>
        </p:nvSpPr>
        <p:spPr>
          <a:xfrm>
            <a:off x="5249113" y="43212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192" name="Google Shape;1192;p54"/>
          <p:cNvSpPr/>
          <p:nvPr/>
        </p:nvSpPr>
        <p:spPr>
          <a:xfrm>
            <a:off x="5992938" y="391290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193" name="Google Shape;1193;p54"/>
          <p:cNvCxnSpPr>
            <a:stCxn id="1192" idx="0"/>
          </p:cNvCxnSpPr>
          <p:nvPr/>
        </p:nvCxnSpPr>
        <p:spPr>
          <a:xfrm rot="10800000">
            <a:off x="6400938" y="365610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194" name="Google Shape;1194;p54"/>
          <p:cNvCxnSpPr/>
          <p:nvPr/>
        </p:nvCxnSpPr>
        <p:spPr>
          <a:xfrm rot="10800000">
            <a:off x="6405738" y="4153500"/>
            <a:ext cx="0" cy="167700"/>
          </a:xfrm>
          <a:prstGeom prst="straightConnector1">
            <a:avLst/>
          </a:prstGeom>
          <a:noFill/>
          <a:ln cap="flat" cmpd="sng" w="9525">
            <a:solidFill>
              <a:srgbClr val="424242"/>
            </a:solidFill>
            <a:prstDash val="solid"/>
            <a:round/>
            <a:headEnd len="sm" w="sm" type="none"/>
            <a:tailEnd len="med" w="med" type="triangle"/>
          </a:ln>
        </p:spPr>
      </p:cxnSp>
      <p:sp>
        <p:nvSpPr>
          <p:cNvPr id="1195" name="Google Shape;1195;p54"/>
          <p:cNvSpPr txBox="1"/>
          <p:nvPr/>
        </p:nvSpPr>
        <p:spPr>
          <a:xfrm>
            <a:off x="6239724" y="4321200"/>
            <a:ext cx="76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196" name="Google Shape;1196;p54"/>
          <p:cNvSpPr/>
          <p:nvPr/>
        </p:nvSpPr>
        <p:spPr>
          <a:xfrm>
            <a:off x="7059738" y="391290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197" name="Google Shape;1197;p54"/>
          <p:cNvCxnSpPr>
            <a:stCxn id="1196" idx="0"/>
          </p:cNvCxnSpPr>
          <p:nvPr/>
        </p:nvCxnSpPr>
        <p:spPr>
          <a:xfrm rot="10800000">
            <a:off x="7467738" y="365610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198" name="Google Shape;1198;p54"/>
          <p:cNvCxnSpPr/>
          <p:nvPr/>
        </p:nvCxnSpPr>
        <p:spPr>
          <a:xfrm rot="10800000">
            <a:off x="7472538" y="4153500"/>
            <a:ext cx="0" cy="167700"/>
          </a:xfrm>
          <a:prstGeom prst="straightConnector1">
            <a:avLst/>
          </a:prstGeom>
          <a:noFill/>
          <a:ln cap="flat" cmpd="sng" w="9525">
            <a:solidFill>
              <a:srgbClr val="424242"/>
            </a:solidFill>
            <a:prstDash val="solid"/>
            <a:round/>
            <a:headEnd len="sm" w="sm" type="none"/>
            <a:tailEnd len="med" w="med" type="triangle"/>
          </a:ln>
        </p:spPr>
      </p:cxnSp>
      <p:sp>
        <p:nvSpPr>
          <p:cNvPr id="1199" name="Google Shape;1199;p54"/>
          <p:cNvSpPr txBox="1"/>
          <p:nvPr/>
        </p:nvSpPr>
        <p:spPr>
          <a:xfrm>
            <a:off x="7198103" y="4321200"/>
            <a:ext cx="56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200" name="Google Shape;1200;p54"/>
          <p:cNvSpPr/>
          <p:nvPr/>
        </p:nvSpPr>
        <p:spPr>
          <a:xfrm>
            <a:off x="8050338" y="391290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201" name="Google Shape;1201;p54"/>
          <p:cNvCxnSpPr>
            <a:stCxn id="1200" idx="0"/>
          </p:cNvCxnSpPr>
          <p:nvPr/>
        </p:nvCxnSpPr>
        <p:spPr>
          <a:xfrm rot="10800000">
            <a:off x="8458338" y="365610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202" name="Google Shape;1202;p54"/>
          <p:cNvCxnSpPr/>
          <p:nvPr/>
        </p:nvCxnSpPr>
        <p:spPr>
          <a:xfrm rot="10800000">
            <a:off x="8463138" y="4153500"/>
            <a:ext cx="0" cy="167700"/>
          </a:xfrm>
          <a:prstGeom prst="straightConnector1">
            <a:avLst/>
          </a:prstGeom>
          <a:noFill/>
          <a:ln cap="flat" cmpd="sng" w="9525">
            <a:solidFill>
              <a:srgbClr val="424242"/>
            </a:solidFill>
            <a:prstDash val="solid"/>
            <a:round/>
            <a:headEnd len="sm" w="sm" type="none"/>
            <a:tailEnd len="med" w="med" type="triangle"/>
          </a:ln>
        </p:spPr>
      </p:cxnSp>
      <p:sp>
        <p:nvSpPr>
          <p:cNvPr id="1203" name="Google Shape;1203;p54"/>
          <p:cNvSpPr txBox="1"/>
          <p:nvPr/>
        </p:nvSpPr>
        <p:spPr>
          <a:xfrm>
            <a:off x="8027575" y="4321200"/>
            <a:ext cx="76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204" name="Google Shape;1204;p54"/>
          <p:cNvSpPr/>
          <p:nvPr/>
        </p:nvSpPr>
        <p:spPr>
          <a:xfrm>
            <a:off x="4009838" y="3902550"/>
            <a:ext cx="825600" cy="240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205" name="Google Shape;1205;p54"/>
          <p:cNvCxnSpPr>
            <a:stCxn id="1204" idx="0"/>
          </p:cNvCxnSpPr>
          <p:nvPr/>
        </p:nvCxnSpPr>
        <p:spPr>
          <a:xfrm rot="10800000">
            <a:off x="4417838" y="3645750"/>
            <a:ext cx="4800" cy="256800"/>
          </a:xfrm>
          <a:prstGeom prst="straightConnector1">
            <a:avLst/>
          </a:prstGeom>
          <a:noFill/>
          <a:ln cap="flat" cmpd="sng" w="9525">
            <a:solidFill>
              <a:srgbClr val="424242"/>
            </a:solidFill>
            <a:prstDash val="solid"/>
            <a:round/>
            <a:headEnd len="sm" w="sm" type="none"/>
            <a:tailEnd len="med" w="med" type="triangle"/>
          </a:ln>
        </p:spPr>
      </p:cxnSp>
      <p:cxnSp>
        <p:nvCxnSpPr>
          <p:cNvPr id="1206" name="Google Shape;1206;p54"/>
          <p:cNvCxnSpPr/>
          <p:nvPr/>
        </p:nvCxnSpPr>
        <p:spPr>
          <a:xfrm rot="10800000">
            <a:off x="4422638" y="4143150"/>
            <a:ext cx="0" cy="167700"/>
          </a:xfrm>
          <a:prstGeom prst="straightConnector1">
            <a:avLst/>
          </a:prstGeom>
          <a:noFill/>
          <a:ln cap="flat" cmpd="sng" w="9525">
            <a:solidFill>
              <a:srgbClr val="424242"/>
            </a:solidFill>
            <a:prstDash val="solid"/>
            <a:round/>
            <a:headEnd len="sm" w="sm" type="none"/>
            <a:tailEnd len="med" w="med" type="triangle"/>
          </a:ln>
        </p:spPr>
      </p:cxnSp>
      <p:sp>
        <p:nvSpPr>
          <p:cNvPr id="1207" name="Google Shape;1207;p54"/>
          <p:cNvSpPr txBox="1"/>
          <p:nvPr/>
        </p:nvSpPr>
        <p:spPr>
          <a:xfrm>
            <a:off x="4256632" y="4310850"/>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&lt;bos&gt;</a:t>
            </a:r>
            <a:endParaRPr b="0" i="0" sz="1400" u="none" cap="none" strike="noStrike">
              <a:solidFill>
                <a:srgbClr val="000000"/>
              </a:solidFill>
              <a:latin typeface="Roboto"/>
              <a:ea typeface="Roboto"/>
              <a:cs typeface="Roboto"/>
              <a:sym typeface="Roboto"/>
            </a:endParaRPr>
          </a:p>
        </p:txBody>
      </p:sp>
      <p:sp>
        <p:nvSpPr>
          <p:cNvPr id="1208" name="Google Shape;1208;p54"/>
          <p:cNvSpPr/>
          <p:nvPr/>
        </p:nvSpPr>
        <p:spPr>
          <a:xfrm>
            <a:off x="4007950" y="31509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209" name="Google Shape;1209;p54"/>
          <p:cNvSpPr/>
          <p:nvPr/>
        </p:nvSpPr>
        <p:spPr>
          <a:xfrm>
            <a:off x="4998550" y="31509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210" name="Google Shape;1210;p54"/>
          <p:cNvCxnSpPr>
            <a:stCxn id="1208" idx="3"/>
            <a:endCxn id="1209" idx="1"/>
          </p:cNvCxnSpPr>
          <p:nvPr/>
        </p:nvCxnSpPr>
        <p:spPr>
          <a:xfrm>
            <a:off x="4833550" y="3409950"/>
            <a:ext cx="165000" cy="0"/>
          </a:xfrm>
          <a:prstGeom prst="straightConnector1">
            <a:avLst/>
          </a:prstGeom>
          <a:noFill/>
          <a:ln cap="flat" cmpd="sng" w="9525">
            <a:solidFill>
              <a:srgbClr val="424242"/>
            </a:solidFill>
            <a:prstDash val="solid"/>
            <a:round/>
            <a:headEnd len="sm" w="sm" type="none"/>
            <a:tailEnd len="med" w="med" type="triangle"/>
          </a:ln>
        </p:spPr>
      </p:cxnSp>
      <p:sp>
        <p:nvSpPr>
          <p:cNvPr id="1211" name="Google Shape;1211;p54"/>
          <p:cNvSpPr/>
          <p:nvPr/>
        </p:nvSpPr>
        <p:spPr>
          <a:xfrm>
            <a:off x="5989150" y="31509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212" name="Google Shape;1212;p54"/>
          <p:cNvCxnSpPr>
            <a:endCxn id="1211" idx="1"/>
          </p:cNvCxnSpPr>
          <p:nvPr/>
        </p:nvCxnSpPr>
        <p:spPr>
          <a:xfrm>
            <a:off x="5824150" y="3409950"/>
            <a:ext cx="165000" cy="0"/>
          </a:xfrm>
          <a:prstGeom prst="straightConnector1">
            <a:avLst/>
          </a:prstGeom>
          <a:noFill/>
          <a:ln cap="flat" cmpd="sng" w="9525">
            <a:solidFill>
              <a:srgbClr val="424242"/>
            </a:solidFill>
            <a:prstDash val="solid"/>
            <a:round/>
            <a:headEnd len="sm" w="sm" type="none"/>
            <a:tailEnd len="med" w="med" type="triangle"/>
          </a:ln>
        </p:spPr>
      </p:cxnSp>
      <p:sp>
        <p:nvSpPr>
          <p:cNvPr id="1213" name="Google Shape;1213;p54"/>
          <p:cNvSpPr/>
          <p:nvPr/>
        </p:nvSpPr>
        <p:spPr>
          <a:xfrm>
            <a:off x="6979750" y="31509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214" name="Google Shape;1214;p54"/>
          <p:cNvCxnSpPr>
            <a:endCxn id="1213" idx="1"/>
          </p:cNvCxnSpPr>
          <p:nvPr/>
        </p:nvCxnSpPr>
        <p:spPr>
          <a:xfrm>
            <a:off x="6814750" y="3409950"/>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1215" name="Google Shape;1215;p54"/>
          <p:cNvCxnSpPr/>
          <p:nvPr/>
        </p:nvCxnSpPr>
        <p:spPr>
          <a:xfrm rot="10800000">
            <a:off x="4420750" y="2983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16" name="Google Shape;1216;p54"/>
          <p:cNvCxnSpPr/>
          <p:nvPr/>
        </p:nvCxnSpPr>
        <p:spPr>
          <a:xfrm rot="10800000">
            <a:off x="5411350" y="2983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17" name="Google Shape;1217;p54"/>
          <p:cNvCxnSpPr/>
          <p:nvPr/>
        </p:nvCxnSpPr>
        <p:spPr>
          <a:xfrm rot="10800000">
            <a:off x="6401950" y="2983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18" name="Google Shape;1218;p54"/>
          <p:cNvCxnSpPr/>
          <p:nvPr/>
        </p:nvCxnSpPr>
        <p:spPr>
          <a:xfrm rot="10800000">
            <a:off x="7392550" y="2983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219" name="Google Shape;1219;p54"/>
          <p:cNvSpPr/>
          <p:nvPr/>
        </p:nvSpPr>
        <p:spPr>
          <a:xfrm>
            <a:off x="7970350" y="3150900"/>
            <a:ext cx="825600" cy="5181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220" name="Google Shape;1220;p54"/>
          <p:cNvCxnSpPr>
            <a:endCxn id="1219" idx="1"/>
          </p:cNvCxnSpPr>
          <p:nvPr/>
        </p:nvCxnSpPr>
        <p:spPr>
          <a:xfrm>
            <a:off x="7805350" y="3409950"/>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1221" name="Google Shape;1221;p54"/>
          <p:cNvCxnSpPr/>
          <p:nvPr/>
        </p:nvCxnSpPr>
        <p:spPr>
          <a:xfrm rot="10800000">
            <a:off x="8383150" y="2983200"/>
            <a:ext cx="0" cy="167700"/>
          </a:xfrm>
          <a:prstGeom prst="straightConnector1">
            <a:avLst/>
          </a:prstGeom>
          <a:noFill/>
          <a:ln cap="flat" cmpd="sng" w="9525">
            <a:solidFill>
              <a:srgbClr val="424242"/>
            </a:solidFill>
            <a:prstDash val="solid"/>
            <a:round/>
            <a:headEnd len="sm" w="sm" type="none"/>
            <a:tailEnd len="med" w="med" type="triangle"/>
          </a:ln>
        </p:spPr>
      </p:cxnSp>
      <p:sp>
        <p:nvSpPr>
          <p:cNvPr id="1222" name="Google Shape;1222;p54"/>
          <p:cNvSpPr/>
          <p:nvPr/>
        </p:nvSpPr>
        <p:spPr>
          <a:xfrm>
            <a:off x="274150" y="2541300"/>
            <a:ext cx="825600" cy="518100"/>
          </a:xfrm>
          <a:prstGeom prst="roundRect">
            <a:avLst>
              <a:gd fmla="val 16667" name="adj"/>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223" name="Google Shape;1223;p54"/>
          <p:cNvCxnSpPr>
            <a:endCxn id="1222" idx="2"/>
          </p:cNvCxnSpPr>
          <p:nvPr/>
        </p:nvCxnSpPr>
        <p:spPr>
          <a:xfrm rot="10800000">
            <a:off x="686950" y="3059400"/>
            <a:ext cx="0" cy="167700"/>
          </a:xfrm>
          <a:prstGeom prst="straightConnector1">
            <a:avLst/>
          </a:prstGeom>
          <a:noFill/>
          <a:ln cap="flat" cmpd="sng" w="9525">
            <a:solidFill>
              <a:srgbClr val="424242"/>
            </a:solidFill>
            <a:prstDash val="solid"/>
            <a:round/>
            <a:headEnd len="sm" w="sm" type="none"/>
            <a:tailEnd len="med" w="med" type="triangle"/>
          </a:ln>
        </p:spPr>
      </p:cxnSp>
      <p:sp>
        <p:nvSpPr>
          <p:cNvPr id="1224" name="Google Shape;1224;p54"/>
          <p:cNvSpPr/>
          <p:nvPr/>
        </p:nvSpPr>
        <p:spPr>
          <a:xfrm>
            <a:off x="1264750" y="2541300"/>
            <a:ext cx="825600" cy="518100"/>
          </a:xfrm>
          <a:prstGeom prst="roundRect">
            <a:avLst>
              <a:gd fmla="val 16667" name="adj"/>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225" name="Google Shape;1225;p54"/>
          <p:cNvCxnSpPr>
            <a:endCxn id="1224" idx="2"/>
          </p:cNvCxnSpPr>
          <p:nvPr/>
        </p:nvCxnSpPr>
        <p:spPr>
          <a:xfrm rot="10800000">
            <a:off x="1677550" y="3059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26" name="Google Shape;1226;p54"/>
          <p:cNvCxnSpPr>
            <a:stCxn id="1222" idx="3"/>
            <a:endCxn id="1224" idx="1"/>
          </p:cNvCxnSpPr>
          <p:nvPr/>
        </p:nvCxnSpPr>
        <p:spPr>
          <a:xfrm>
            <a:off x="1099750" y="2800350"/>
            <a:ext cx="165000" cy="0"/>
          </a:xfrm>
          <a:prstGeom prst="straightConnector1">
            <a:avLst/>
          </a:prstGeom>
          <a:noFill/>
          <a:ln cap="flat" cmpd="sng" w="9525">
            <a:solidFill>
              <a:srgbClr val="424242"/>
            </a:solidFill>
            <a:prstDash val="solid"/>
            <a:round/>
            <a:headEnd len="sm" w="sm" type="none"/>
            <a:tailEnd len="med" w="med" type="triangle"/>
          </a:ln>
        </p:spPr>
      </p:cxnSp>
      <p:sp>
        <p:nvSpPr>
          <p:cNvPr id="1227" name="Google Shape;1227;p54"/>
          <p:cNvSpPr/>
          <p:nvPr/>
        </p:nvSpPr>
        <p:spPr>
          <a:xfrm>
            <a:off x="2255350" y="2541300"/>
            <a:ext cx="825600" cy="518100"/>
          </a:xfrm>
          <a:prstGeom prst="roundRect">
            <a:avLst>
              <a:gd fmla="val 16667" name="adj"/>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228" name="Google Shape;1228;p54"/>
          <p:cNvCxnSpPr>
            <a:endCxn id="1227" idx="2"/>
          </p:cNvCxnSpPr>
          <p:nvPr/>
        </p:nvCxnSpPr>
        <p:spPr>
          <a:xfrm rot="10800000">
            <a:off x="2668150" y="3059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29" name="Google Shape;1229;p54"/>
          <p:cNvCxnSpPr>
            <a:endCxn id="1227" idx="1"/>
          </p:cNvCxnSpPr>
          <p:nvPr/>
        </p:nvCxnSpPr>
        <p:spPr>
          <a:xfrm>
            <a:off x="2090350" y="2800350"/>
            <a:ext cx="165000" cy="0"/>
          </a:xfrm>
          <a:prstGeom prst="straightConnector1">
            <a:avLst/>
          </a:prstGeom>
          <a:noFill/>
          <a:ln cap="flat" cmpd="sng" w="9525">
            <a:solidFill>
              <a:srgbClr val="424242"/>
            </a:solidFill>
            <a:prstDash val="solid"/>
            <a:round/>
            <a:headEnd len="sm" w="sm" type="none"/>
            <a:tailEnd len="med" w="med" type="triangle"/>
          </a:ln>
        </p:spPr>
      </p:cxnSp>
      <p:cxnSp>
        <p:nvCxnSpPr>
          <p:cNvPr id="1230" name="Google Shape;1230;p54"/>
          <p:cNvCxnSpPr>
            <a:stCxn id="1222" idx="3"/>
            <a:endCxn id="1187" idx="0"/>
          </p:cNvCxnSpPr>
          <p:nvPr/>
        </p:nvCxnSpPr>
        <p:spPr>
          <a:xfrm flipH="1" rot="10800000">
            <a:off x="1099750" y="2013450"/>
            <a:ext cx="2468400" cy="786900"/>
          </a:xfrm>
          <a:prstGeom prst="bentConnector4">
            <a:avLst>
              <a:gd fmla="val 2131" name="adj1"/>
              <a:gd fmla="val 130261" name="adj2"/>
            </a:avLst>
          </a:prstGeom>
          <a:noFill/>
          <a:ln cap="flat" cmpd="sng" w="9525">
            <a:solidFill>
              <a:srgbClr val="DB4437"/>
            </a:solidFill>
            <a:prstDash val="solid"/>
            <a:round/>
            <a:headEnd len="sm" w="sm" type="none"/>
            <a:tailEnd len="med" w="med" type="triangle"/>
          </a:ln>
        </p:spPr>
      </p:cxnSp>
      <p:sp>
        <p:nvSpPr>
          <p:cNvPr id="1231" name="Google Shape;1231;p54"/>
          <p:cNvSpPr txBox="1"/>
          <p:nvPr/>
        </p:nvSpPr>
        <p:spPr>
          <a:xfrm>
            <a:off x="3428250" y="1897200"/>
            <a:ext cx="16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DB4437"/>
                </a:solidFill>
                <a:latin typeface="Roboto"/>
                <a:ea typeface="Roboto"/>
                <a:cs typeface="Roboto"/>
                <a:sym typeface="Roboto"/>
              </a:rPr>
              <a:t>+</a:t>
            </a:r>
            <a:endParaRPr b="0" i="0" sz="1400" u="none" cap="none" strike="noStrike">
              <a:solidFill>
                <a:srgbClr val="DB4437"/>
              </a:solidFill>
              <a:latin typeface="Roboto"/>
              <a:ea typeface="Roboto"/>
              <a:cs typeface="Roboto"/>
              <a:sym typeface="Roboto"/>
            </a:endParaRPr>
          </a:p>
        </p:txBody>
      </p:sp>
      <p:cxnSp>
        <p:nvCxnSpPr>
          <p:cNvPr id="1232" name="Google Shape;1232;p54"/>
          <p:cNvCxnSpPr>
            <a:stCxn id="1227" idx="3"/>
            <a:endCxn id="1187" idx="4"/>
          </p:cNvCxnSpPr>
          <p:nvPr/>
        </p:nvCxnSpPr>
        <p:spPr>
          <a:xfrm flipH="1" rot="10800000">
            <a:off x="3080950" y="2181150"/>
            <a:ext cx="487200" cy="619200"/>
          </a:xfrm>
          <a:prstGeom prst="bentConnector2">
            <a:avLst/>
          </a:prstGeom>
          <a:noFill/>
          <a:ln cap="flat" cmpd="sng" w="9525">
            <a:solidFill>
              <a:srgbClr val="DB4437"/>
            </a:solidFill>
            <a:prstDash val="solid"/>
            <a:round/>
            <a:headEnd len="sm" w="sm" type="none"/>
            <a:tailEnd len="med" w="med" type="triangle"/>
          </a:ln>
        </p:spPr>
      </p:cxnSp>
      <p:cxnSp>
        <p:nvCxnSpPr>
          <p:cNvPr id="1233" name="Google Shape;1233;p54"/>
          <p:cNvCxnSpPr/>
          <p:nvPr/>
        </p:nvCxnSpPr>
        <p:spPr>
          <a:xfrm flipH="1" rot="10800000">
            <a:off x="2090200" y="2080425"/>
            <a:ext cx="1395300" cy="702900"/>
          </a:xfrm>
          <a:prstGeom prst="bentConnector3">
            <a:avLst>
              <a:gd fmla="val 5875" name="adj1"/>
            </a:avLst>
          </a:prstGeom>
          <a:noFill/>
          <a:ln cap="flat" cmpd="sng" w="9525">
            <a:solidFill>
              <a:srgbClr val="DB4437"/>
            </a:solidFill>
            <a:prstDash val="solid"/>
            <a:round/>
            <a:headEnd len="sm" w="sm" type="none"/>
            <a:tailEnd len="med" w="med" type="triangle"/>
          </a:ln>
        </p:spPr>
      </p:cxnSp>
      <p:pic>
        <p:nvPicPr>
          <p:cNvPr id="1234" name="Google Shape;1234;p54"/>
          <p:cNvPicPr preferRelativeResize="0"/>
          <p:nvPr/>
        </p:nvPicPr>
        <p:blipFill rotWithShape="1">
          <a:blip r:embed="rId3">
            <a:alphaModFix/>
          </a:blip>
          <a:srcRect b="0" l="0" r="0" t="0"/>
          <a:stretch/>
        </p:blipFill>
        <p:spPr>
          <a:xfrm>
            <a:off x="250650" y="4653300"/>
            <a:ext cx="2895349" cy="340450"/>
          </a:xfrm>
          <a:prstGeom prst="rect">
            <a:avLst/>
          </a:prstGeom>
          <a:noFill/>
          <a:ln>
            <a:noFill/>
          </a:ln>
        </p:spPr>
      </p:pic>
      <p:sp>
        <p:nvSpPr>
          <p:cNvPr id="1235" name="Google Shape;1235;p54"/>
          <p:cNvSpPr txBox="1"/>
          <p:nvPr/>
        </p:nvSpPr>
        <p:spPr>
          <a:xfrm>
            <a:off x="3177250" y="3358425"/>
            <a:ext cx="41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236" name="Google Shape;1236;p54"/>
          <p:cNvCxnSpPr/>
          <p:nvPr/>
        </p:nvCxnSpPr>
        <p:spPr>
          <a:xfrm rot="10800000">
            <a:off x="686950" y="3745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37" name="Google Shape;1237;p54"/>
          <p:cNvCxnSpPr/>
          <p:nvPr/>
        </p:nvCxnSpPr>
        <p:spPr>
          <a:xfrm rot="10800000">
            <a:off x="1601350" y="3745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38" name="Google Shape;1238;p54"/>
          <p:cNvCxnSpPr/>
          <p:nvPr/>
        </p:nvCxnSpPr>
        <p:spPr>
          <a:xfrm rot="10800000">
            <a:off x="2668150" y="37452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39" name="Google Shape;1239;p54"/>
          <p:cNvCxnSpPr/>
          <p:nvPr/>
        </p:nvCxnSpPr>
        <p:spPr>
          <a:xfrm rot="10800000">
            <a:off x="1601350" y="4583400"/>
            <a:ext cx="0" cy="167700"/>
          </a:xfrm>
          <a:prstGeom prst="straightConnector1">
            <a:avLst/>
          </a:prstGeom>
          <a:noFill/>
          <a:ln cap="flat" cmpd="sng" w="9525">
            <a:solidFill>
              <a:srgbClr val="424242"/>
            </a:solidFill>
            <a:prstDash val="solid"/>
            <a:round/>
            <a:headEnd len="sm" w="sm" type="none"/>
            <a:tailEnd len="med" w="med" type="triangle"/>
          </a:ln>
        </p:spPr>
      </p:cxnSp>
      <p:sp>
        <p:nvSpPr>
          <p:cNvPr id="1240" name="Google Shape;1240;p54"/>
          <p:cNvSpPr/>
          <p:nvPr/>
        </p:nvSpPr>
        <p:spPr>
          <a:xfrm>
            <a:off x="302575" y="4370875"/>
            <a:ext cx="28539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cxnSp>
        <p:nvCxnSpPr>
          <p:cNvPr id="1241" name="Google Shape;1241;p54"/>
          <p:cNvCxnSpPr/>
          <p:nvPr/>
        </p:nvCxnSpPr>
        <p:spPr>
          <a:xfrm rot="10800000">
            <a:off x="686950" y="4202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42" name="Google Shape;1242;p54"/>
          <p:cNvCxnSpPr/>
          <p:nvPr/>
        </p:nvCxnSpPr>
        <p:spPr>
          <a:xfrm rot="10800000">
            <a:off x="1601350" y="42024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243" name="Google Shape;1243;p54"/>
          <p:cNvCxnSpPr/>
          <p:nvPr/>
        </p:nvCxnSpPr>
        <p:spPr>
          <a:xfrm rot="10800000">
            <a:off x="2668150" y="4202400"/>
            <a:ext cx="0" cy="167700"/>
          </a:xfrm>
          <a:prstGeom prst="straightConnector1">
            <a:avLst/>
          </a:prstGeom>
          <a:noFill/>
          <a:ln cap="flat" cmpd="sng" w="9525">
            <a:solidFill>
              <a:srgbClr val="424242"/>
            </a:solidFill>
            <a:prstDash val="solid"/>
            <a:round/>
            <a:headEnd len="sm" w="sm" type="none"/>
            <a:tailEnd len="med" w="med" type="triangle"/>
          </a:ln>
        </p:spPr>
      </p:cxnSp>
      <p:sp>
        <p:nvSpPr>
          <p:cNvPr id="1244" name="Google Shape;1244;p54"/>
          <p:cNvSpPr txBox="1"/>
          <p:nvPr/>
        </p:nvSpPr>
        <p:spPr>
          <a:xfrm>
            <a:off x="489875" y="3864675"/>
            <a:ext cx="643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fea1</a:t>
            </a:r>
            <a:endParaRPr b="0" i="0" sz="1100" u="none" cap="none" strike="noStrike">
              <a:solidFill>
                <a:srgbClr val="000000"/>
              </a:solidFill>
              <a:latin typeface="Roboto"/>
              <a:ea typeface="Roboto"/>
              <a:cs typeface="Roboto"/>
              <a:sym typeface="Roboto"/>
            </a:endParaRPr>
          </a:p>
        </p:txBody>
      </p:sp>
      <p:sp>
        <p:nvSpPr>
          <p:cNvPr id="1245" name="Google Shape;1245;p54"/>
          <p:cNvSpPr txBox="1"/>
          <p:nvPr/>
        </p:nvSpPr>
        <p:spPr>
          <a:xfrm>
            <a:off x="1404275" y="3864675"/>
            <a:ext cx="643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fea2</a:t>
            </a:r>
            <a:endParaRPr b="0" i="0" sz="1100" u="none" cap="none" strike="noStrike">
              <a:solidFill>
                <a:srgbClr val="000000"/>
              </a:solidFill>
              <a:latin typeface="Roboto"/>
              <a:ea typeface="Roboto"/>
              <a:cs typeface="Roboto"/>
              <a:sym typeface="Roboto"/>
            </a:endParaRPr>
          </a:p>
        </p:txBody>
      </p:sp>
      <p:sp>
        <p:nvSpPr>
          <p:cNvPr id="1246" name="Google Shape;1246;p54"/>
          <p:cNvSpPr txBox="1"/>
          <p:nvPr/>
        </p:nvSpPr>
        <p:spPr>
          <a:xfrm>
            <a:off x="2471075" y="3864675"/>
            <a:ext cx="643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fea2</a:t>
            </a:r>
            <a:endParaRPr b="0" i="0" sz="1100" u="none" cap="none" strike="noStrike">
              <a:solidFill>
                <a:srgbClr val="000000"/>
              </a:solidFill>
              <a:latin typeface="Roboto"/>
              <a:ea typeface="Roboto"/>
              <a:cs typeface="Roboto"/>
              <a:sym typeface="Roboto"/>
            </a:endParaRPr>
          </a:p>
        </p:txBody>
      </p:sp>
      <p:cxnSp>
        <p:nvCxnSpPr>
          <p:cNvPr id="1247" name="Google Shape;1247;p54"/>
          <p:cNvCxnSpPr/>
          <p:nvPr/>
        </p:nvCxnSpPr>
        <p:spPr>
          <a:xfrm>
            <a:off x="4818250" y="2386188"/>
            <a:ext cx="195600" cy="81300"/>
          </a:xfrm>
          <a:prstGeom prst="straightConnector1">
            <a:avLst/>
          </a:prstGeom>
          <a:noFill/>
          <a:ln cap="flat" cmpd="sng" w="9525">
            <a:solidFill>
              <a:srgbClr val="FF0000"/>
            </a:solidFill>
            <a:prstDash val="solid"/>
            <a:round/>
            <a:headEnd len="sm" w="sm" type="none"/>
            <a:tailEnd len="med" w="med" type="triangle"/>
          </a:ln>
        </p:spPr>
      </p:cxnSp>
      <p:cxnSp>
        <p:nvCxnSpPr>
          <p:cNvPr id="1248" name="Google Shape;1248;p54"/>
          <p:cNvCxnSpPr/>
          <p:nvPr/>
        </p:nvCxnSpPr>
        <p:spPr>
          <a:xfrm>
            <a:off x="5808850" y="2386188"/>
            <a:ext cx="195600" cy="81300"/>
          </a:xfrm>
          <a:prstGeom prst="straightConnector1">
            <a:avLst/>
          </a:prstGeom>
          <a:noFill/>
          <a:ln cap="flat" cmpd="sng" w="9525">
            <a:solidFill>
              <a:srgbClr val="FF0000"/>
            </a:solidFill>
            <a:prstDash val="solid"/>
            <a:round/>
            <a:headEnd len="sm" w="sm" type="none"/>
            <a:tailEnd len="med" w="med" type="triangle"/>
          </a:ln>
        </p:spPr>
      </p:cxnSp>
      <p:cxnSp>
        <p:nvCxnSpPr>
          <p:cNvPr id="1249" name="Google Shape;1249;p54"/>
          <p:cNvCxnSpPr/>
          <p:nvPr/>
        </p:nvCxnSpPr>
        <p:spPr>
          <a:xfrm>
            <a:off x="6799450" y="2391363"/>
            <a:ext cx="195600" cy="81300"/>
          </a:xfrm>
          <a:prstGeom prst="straightConnector1">
            <a:avLst/>
          </a:prstGeom>
          <a:noFill/>
          <a:ln cap="flat" cmpd="sng" w="9525">
            <a:solidFill>
              <a:srgbClr val="FF0000"/>
            </a:solidFill>
            <a:prstDash val="solid"/>
            <a:round/>
            <a:headEnd len="sm" w="sm" type="none"/>
            <a:tailEnd len="med" w="med" type="triangle"/>
          </a:ln>
        </p:spPr>
      </p:cxnSp>
      <p:cxnSp>
        <p:nvCxnSpPr>
          <p:cNvPr id="1250" name="Google Shape;1250;p54"/>
          <p:cNvCxnSpPr/>
          <p:nvPr/>
        </p:nvCxnSpPr>
        <p:spPr>
          <a:xfrm>
            <a:off x="7849250" y="2391363"/>
            <a:ext cx="195600" cy="81300"/>
          </a:xfrm>
          <a:prstGeom prst="straightConnector1">
            <a:avLst/>
          </a:prstGeom>
          <a:noFill/>
          <a:ln cap="flat" cmpd="sng" w="9525">
            <a:solidFill>
              <a:srgbClr val="FF0000"/>
            </a:solidFill>
            <a:prstDash val="solid"/>
            <a:round/>
            <a:headEnd len="sm" w="sm" type="none"/>
            <a:tailEnd len="med" w="med" type="triangle"/>
          </a:ln>
        </p:spPr>
      </p:cxnSp>
      <p:sp>
        <p:nvSpPr>
          <p:cNvPr id="1251" name="Google Shape;1251;p54"/>
          <p:cNvSpPr txBox="1"/>
          <p:nvPr/>
        </p:nvSpPr>
        <p:spPr>
          <a:xfrm>
            <a:off x="3485500" y="2281063"/>
            <a:ext cx="1162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accent3"/>
                </a:solidFill>
                <a:latin typeface="Roboto"/>
                <a:ea typeface="Roboto"/>
                <a:cs typeface="Roboto"/>
                <a:sym typeface="Roboto"/>
              </a:rPr>
              <a:t>Attention</a:t>
            </a:r>
            <a:endParaRPr b="0" i="0" sz="600" u="none" cap="none" strike="noStrike">
              <a:solidFill>
                <a:schemeClr val="accent3"/>
              </a:solidFill>
              <a:latin typeface="Roboto"/>
              <a:ea typeface="Roboto"/>
              <a:cs typeface="Roboto"/>
              <a:sym typeface="Roboto"/>
            </a:endParaRPr>
          </a:p>
        </p:txBody>
      </p:sp>
      <p:cxnSp>
        <p:nvCxnSpPr>
          <p:cNvPr id="1252" name="Google Shape;1252;p54"/>
          <p:cNvCxnSpPr>
            <a:stCxn id="1187" idx="6"/>
          </p:cNvCxnSpPr>
          <p:nvPr/>
        </p:nvCxnSpPr>
        <p:spPr>
          <a:xfrm>
            <a:off x="3650500" y="2097300"/>
            <a:ext cx="364200" cy="407700"/>
          </a:xfrm>
          <a:prstGeom prst="straightConnector1">
            <a:avLst/>
          </a:prstGeom>
          <a:noFill/>
          <a:ln cap="flat" cmpd="sng" w="9525">
            <a:solidFill>
              <a:srgbClr val="DB4437"/>
            </a:solidFill>
            <a:prstDash val="solid"/>
            <a:round/>
            <a:headEnd len="sm" w="sm" type="none"/>
            <a:tailEnd len="med" w="med" type="triangle"/>
          </a:ln>
        </p:spPr>
      </p:cxnSp>
      <p:sp>
        <p:nvSpPr>
          <p:cNvPr id="1253" name="Google Shape;1253;p54"/>
          <p:cNvSpPr txBox="1"/>
          <p:nvPr/>
        </p:nvSpPr>
        <p:spPr>
          <a:xfrm>
            <a:off x="4403800" y="2231888"/>
            <a:ext cx="1162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accent3"/>
                </a:solidFill>
                <a:latin typeface="Roboto"/>
                <a:ea typeface="Roboto"/>
                <a:cs typeface="Roboto"/>
                <a:sym typeface="Roboto"/>
              </a:rPr>
              <a:t>Attention</a:t>
            </a:r>
            <a:endParaRPr b="0" i="0" sz="600" u="none" cap="none" strike="noStrike">
              <a:solidFill>
                <a:schemeClr val="accent3"/>
              </a:solidFill>
              <a:latin typeface="Roboto"/>
              <a:ea typeface="Roboto"/>
              <a:cs typeface="Roboto"/>
              <a:sym typeface="Roboto"/>
            </a:endParaRPr>
          </a:p>
        </p:txBody>
      </p:sp>
      <p:sp>
        <p:nvSpPr>
          <p:cNvPr id="1254" name="Google Shape;1254;p54"/>
          <p:cNvSpPr txBox="1"/>
          <p:nvPr/>
        </p:nvSpPr>
        <p:spPr>
          <a:xfrm>
            <a:off x="5394400" y="2231888"/>
            <a:ext cx="1162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accent3"/>
                </a:solidFill>
                <a:latin typeface="Roboto"/>
                <a:ea typeface="Roboto"/>
                <a:cs typeface="Roboto"/>
                <a:sym typeface="Roboto"/>
              </a:rPr>
              <a:t>Attention</a:t>
            </a:r>
            <a:endParaRPr b="0" i="0" sz="600" u="none" cap="none" strike="noStrike">
              <a:solidFill>
                <a:schemeClr val="accent3"/>
              </a:solidFill>
              <a:latin typeface="Roboto"/>
              <a:ea typeface="Roboto"/>
              <a:cs typeface="Roboto"/>
              <a:sym typeface="Roboto"/>
            </a:endParaRPr>
          </a:p>
        </p:txBody>
      </p:sp>
      <p:sp>
        <p:nvSpPr>
          <p:cNvPr id="1255" name="Google Shape;1255;p54"/>
          <p:cNvSpPr txBox="1"/>
          <p:nvPr/>
        </p:nvSpPr>
        <p:spPr>
          <a:xfrm>
            <a:off x="6385000" y="2231888"/>
            <a:ext cx="1162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accent3"/>
                </a:solidFill>
                <a:latin typeface="Roboto"/>
                <a:ea typeface="Roboto"/>
                <a:cs typeface="Roboto"/>
                <a:sym typeface="Roboto"/>
              </a:rPr>
              <a:t>Attention</a:t>
            </a:r>
            <a:endParaRPr b="0" i="0" sz="600" u="none" cap="none" strike="noStrike">
              <a:solidFill>
                <a:schemeClr val="accent3"/>
              </a:solidFill>
              <a:latin typeface="Roboto"/>
              <a:ea typeface="Roboto"/>
              <a:cs typeface="Roboto"/>
              <a:sym typeface="Roboto"/>
            </a:endParaRPr>
          </a:p>
        </p:txBody>
      </p:sp>
      <p:sp>
        <p:nvSpPr>
          <p:cNvPr id="1256" name="Google Shape;1256;p54"/>
          <p:cNvSpPr txBox="1"/>
          <p:nvPr/>
        </p:nvSpPr>
        <p:spPr>
          <a:xfrm>
            <a:off x="7392550" y="2231875"/>
            <a:ext cx="1162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chemeClr val="accent3"/>
                </a:solidFill>
                <a:latin typeface="Roboto"/>
                <a:ea typeface="Roboto"/>
                <a:cs typeface="Roboto"/>
                <a:sym typeface="Roboto"/>
              </a:rPr>
              <a:t>Attention</a:t>
            </a:r>
            <a:endParaRPr b="0" i="0" sz="600" u="none" cap="none" strike="noStrike">
              <a:solidFill>
                <a:schemeClr val="accent3"/>
              </a:solidFill>
              <a:latin typeface="Roboto"/>
              <a:ea typeface="Roboto"/>
              <a:cs typeface="Roboto"/>
              <a:sym typeface="Roboto"/>
            </a:endParaRPr>
          </a:p>
        </p:txBody>
      </p:sp>
      <p:sp>
        <p:nvSpPr>
          <p:cNvPr id="1257" name="Google Shape;1257;p54"/>
          <p:cNvSpPr txBox="1"/>
          <p:nvPr/>
        </p:nvSpPr>
        <p:spPr>
          <a:xfrm>
            <a:off x="1107700" y="2269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258" name="Google Shape;1258;p54"/>
          <p:cNvSpPr txBox="1"/>
          <p:nvPr/>
        </p:nvSpPr>
        <p:spPr>
          <a:xfrm>
            <a:off x="2174500" y="2269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259" name="Google Shape;1259;p54"/>
          <p:cNvSpPr txBox="1"/>
          <p:nvPr/>
        </p:nvSpPr>
        <p:spPr>
          <a:xfrm>
            <a:off x="3012700" y="2269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260" name="Google Shape;1260;p54"/>
          <p:cNvSpPr txBox="1"/>
          <p:nvPr/>
        </p:nvSpPr>
        <p:spPr>
          <a:xfrm>
            <a:off x="3595975" y="254130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0</a:t>
            </a:r>
            <a:endParaRPr b="0" i="0" sz="600" u="none" cap="none" strike="noStrike">
              <a:solidFill>
                <a:srgbClr val="000000"/>
              </a:solidFill>
              <a:latin typeface="Roboto"/>
              <a:ea typeface="Roboto"/>
              <a:cs typeface="Roboto"/>
              <a:sym typeface="Roboto"/>
            </a:endParaRPr>
          </a:p>
        </p:txBody>
      </p:sp>
      <p:cxnSp>
        <p:nvCxnSpPr>
          <p:cNvPr id="1261" name="Google Shape;1261;p54"/>
          <p:cNvCxnSpPr/>
          <p:nvPr/>
        </p:nvCxnSpPr>
        <p:spPr>
          <a:xfrm>
            <a:off x="3842950" y="2724150"/>
            <a:ext cx="165000" cy="0"/>
          </a:xfrm>
          <a:prstGeom prst="straightConnector1">
            <a:avLst/>
          </a:prstGeom>
          <a:noFill/>
          <a:ln cap="flat" cmpd="sng" w="9525">
            <a:solidFill>
              <a:srgbClr val="424242"/>
            </a:solidFill>
            <a:prstDash val="solid"/>
            <a:round/>
            <a:headEnd len="sm" w="sm" type="none"/>
            <a:tailEnd len="med" w="med" type="triangle"/>
          </a:ln>
        </p:spPr>
      </p:cxnSp>
      <p:sp>
        <p:nvSpPr>
          <p:cNvPr id="1262" name="Google Shape;1262;p54"/>
          <p:cNvSpPr txBox="1"/>
          <p:nvPr/>
        </p:nvSpPr>
        <p:spPr>
          <a:xfrm>
            <a:off x="4765300" y="238373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263" name="Google Shape;1263;p54"/>
          <p:cNvSpPr txBox="1"/>
          <p:nvPr/>
        </p:nvSpPr>
        <p:spPr>
          <a:xfrm>
            <a:off x="5755900" y="2377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264" name="Google Shape;1264;p54"/>
          <p:cNvSpPr txBox="1"/>
          <p:nvPr/>
        </p:nvSpPr>
        <p:spPr>
          <a:xfrm>
            <a:off x="6746500" y="2377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265" name="Google Shape;1265;p54"/>
          <p:cNvSpPr txBox="1"/>
          <p:nvPr/>
        </p:nvSpPr>
        <p:spPr>
          <a:xfrm>
            <a:off x="7737100" y="2377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sp>
        <p:nvSpPr>
          <p:cNvPr id="1266" name="Google Shape;1266;p5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70" name="Shape 1270"/>
        <p:cNvGrpSpPr/>
        <p:nvPr/>
      </p:nvGrpSpPr>
      <p:grpSpPr>
        <a:xfrm>
          <a:off x="0" y="0"/>
          <a:ext cx="0" cy="0"/>
          <a:chOff x="0" y="0"/>
          <a:chExt cx="0" cy="0"/>
        </a:xfrm>
      </p:grpSpPr>
      <p:sp>
        <p:nvSpPr>
          <p:cNvPr id="1271" name="Google Shape;1271;p5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RNN-based Encoder-Decoder ASR</a:t>
            </a:r>
            <a:endParaRPr sz="2600"/>
          </a:p>
        </p:txBody>
      </p:sp>
      <p:sp>
        <p:nvSpPr>
          <p:cNvPr id="1272" name="Google Shape;1272;p55"/>
          <p:cNvSpPr txBox="1"/>
          <p:nvPr/>
        </p:nvSpPr>
        <p:spPr>
          <a:xfrm>
            <a:off x="424200" y="7930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attention mechanism used in this case in Bahdanau’s attention</a:t>
            </a:r>
            <a:endParaRPr b="0" i="0" sz="1400" u="none" cap="none" strike="noStrike">
              <a:solidFill>
                <a:srgbClr val="000000"/>
              </a:solidFill>
              <a:latin typeface="Arial"/>
              <a:ea typeface="Arial"/>
              <a:cs typeface="Arial"/>
              <a:sym typeface="Arial"/>
            </a:endParaRPr>
          </a:p>
        </p:txBody>
      </p:sp>
      <p:sp>
        <p:nvSpPr>
          <p:cNvPr id="1273" name="Google Shape;1273;p55"/>
          <p:cNvSpPr/>
          <p:nvPr/>
        </p:nvSpPr>
        <p:spPr>
          <a:xfrm>
            <a:off x="1171225" y="17211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1274" name="Google Shape;1274;p55"/>
          <p:cNvCxnSpPr/>
          <p:nvPr/>
        </p:nvCxnSpPr>
        <p:spPr>
          <a:xfrm>
            <a:off x="868525" y="1824475"/>
            <a:ext cx="265200" cy="0"/>
          </a:xfrm>
          <a:prstGeom prst="straightConnector1">
            <a:avLst/>
          </a:prstGeom>
          <a:noFill/>
          <a:ln cap="flat" cmpd="sng" w="9525">
            <a:solidFill>
              <a:srgbClr val="424242"/>
            </a:solidFill>
            <a:prstDash val="solid"/>
            <a:round/>
            <a:headEnd len="sm" w="sm" type="none"/>
            <a:tailEnd len="med" w="med" type="triangle"/>
          </a:ln>
        </p:spPr>
      </p:cxnSp>
      <p:sp>
        <p:nvSpPr>
          <p:cNvPr id="1275" name="Google Shape;1275;p55"/>
          <p:cNvSpPr txBox="1"/>
          <p:nvPr/>
        </p:nvSpPr>
        <p:spPr>
          <a:xfrm>
            <a:off x="590700" y="1605500"/>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0</a:t>
            </a:r>
            <a:endParaRPr b="0" i="0" sz="900" u="none" cap="none" strike="noStrike">
              <a:solidFill>
                <a:srgbClr val="000000"/>
              </a:solidFill>
              <a:latin typeface="Arial"/>
              <a:ea typeface="Arial"/>
              <a:cs typeface="Arial"/>
              <a:sym typeface="Arial"/>
            </a:endParaRPr>
          </a:p>
        </p:txBody>
      </p:sp>
      <p:cxnSp>
        <p:nvCxnSpPr>
          <p:cNvPr id="1276" name="Google Shape;1276;p55"/>
          <p:cNvCxnSpPr/>
          <p:nvPr/>
        </p:nvCxnSpPr>
        <p:spPr>
          <a:xfrm>
            <a:off x="868525" y="2053075"/>
            <a:ext cx="265200" cy="0"/>
          </a:xfrm>
          <a:prstGeom prst="straightConnector1">
            <a:avLst/>
          </a:prstGeom>
          <a:noFill/>
          <a:ln cap="flat" cmpd="sng" w="9525">
            <a:solidFill>
              <a:srgbClr val="424242"/>
            </a:solidFill>
            <a:prstDash val="solid"/>
            <a:round/>
            <a:headEnd len="sm" w="sm" type="none"/>
            <a:tailEnd len="med" w="med" type="triangle"/>
          </a:ln>
        </p:spPr>
      </p:cxnSp>
      <p:sp>
        <p:nvSpPr>
          <p:cNvPr id="1277" name="Google Shape;1277;p55"/>
          <p:cNvSpPr/>
          <p:nvPr/>
        </p:nvSpPr>
        <p:spPr>
          <a:xfrm>
            <a:off x="1171225" y="22545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1278" name="Google Shape;1278;p55"/>
          <p:cNvCxnSpPr/>
          <p:nvPr/>
        </p:nvCxnSpPr>
        <p:spPr>
          <a:xfrm>
            <a:off x="868525" y="23578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1279" name="Google Shape;1279;p55"/>
          <p:cNvCxnSpPr/>
          <p:nvPr/>
        </p:nvCxnSpPr>
        <p:spPr>
          <a:xfrm>
            <a:off x="868525" y="2586475"/>
            <a:ext cx="265200" cy="0"/>
          </a:xfrm>
          <a:prstGeom prst="straightConnector1">
            <a:avLst/>
          </a:prstGeom>
          <a:noFill/>
          <a:ln cap="flat" cmpd="sng" w="9525">
            <a:solidFill>
              <a:srgbClr val="424242"/>
            </a:solidFill>
            <a:prstDash val="solid"/>
            <a:round/>
            <a:headEnd len="sm" w="sm" type="none"/>
            <a:tailEnd len="med" w="med" type="triangle"/>
          </a:ln>
        </p:spPr>
      </p:cxnSp>
      <p:sp>
        <p:nvSpPr>
          <p:cNvPr id="1280" name="Google Shape;1280;p55"/>
          <p:cNvSpPr/>
          <p:nvPr/>
        </p:nvSpPr>
        <p:spPr>
          <a:xfrm>
            <a:off x="1171225" y="27879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1281" name="Google Shape;1281;p55"/>
          <p:cNvCxnSpPr/>
          <p:nvPr/>
        </p:nvCxnSpPr>
        <p:spPr>
          <a:xfrm>
            <a:off x="868525" y="28912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1282" name="Google Shape;1282;p55"/>
          <p:cNvCxnSpPr/>
          <p:nvPr/>
        </p:nvCxnSpPr>
        <p:spPr>
          <a:xfrm>
            <a:off x="868525" y="31198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1283" name="Google Shape;1283;p55"/>
          <p:cNvCxnSpPr>
            <a:stCxn id="1273" idx="3"/>
          </p:cNvCxnSpPr>
          <p:nvPr/>
        </p:nvCxnSpPr>
        <p:spPr>
          <a:xfrm>
            <a:off x="1865725" y="19212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1284" name="Google Shape;1284;p55"/>
          <p:cNvCxnSpPr/>
          <p:nvPr/>
        </p:nvCxnSpPr>
        <p:spPr>
          <a:xfrm>
            <a:off x="1865725" y="24546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1285" name="Google Shape;1285;p55"/>
          <p:cNvCxnSpPr/>
          <p:nvPr/>
        </p:nvCxnSpPr>
        <p:spPr>
          <a:xfrm>
            <a:off x="1865725" y="2988025"/>
            <a:ext cx="252000" cy="0"/>
          </a:xfrm>
          <a:prstGeom prst="straightConnector1">
            <a:avLst/>
          </a:prstGeom>
          <a:noFill/>
          <a:ln cap="flat" cmpd="sng" w="9525">
            <a:solidFill>
              <a:srgbClr val="424242"/>
            </a:solidFill>
            <a:prstDash val="solid"/>
            <a:round/>
            <a:headEnd len="sm" w="sm" type="none"/>
            <a:tailEnd len="med" w="med" type="triangle"/>
          </a:ln>
        </p:spPr>
      </p:cxnSp>
      <p:sp>
        <p:nvSpPr>
          <p:cNvPr id="1286" name="Google Shape;1286;p55"/>
          <p:cNvSpPr/>
          <p:nvPr/>
        </p:nvSpPr>
        <p:spPr>
          <a:xfrm>
            <a:off x="2193400" y="1693950"/>
            <a:ext cx="341100" cy="1722900"/>
          </a:xfrm>
          <a:prstGeom prst="rect">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tmax</a:t>
            </a:r>
            <a:endParaRPr b="0" i="0" sz="1400" u="none" cap="none" strike="noStrike">
              <a:solidFill>
                <a:srgbClr val="000000"/>
              </a:solidFill>
              <a:latin typeface="Arial"/>
              <a:ea typeface="Arial"/>
              <a:cs typeface="Arial"/>
              <a:sym typeface="Arial"/>
            </a:endParaRPr>
          </a:p>
        </p:txBody>
      </p:sp>
      <p:cxnSp>
        <p:nvCxnSpPr>
          <p:cNvPr id="1287" name="Google Shape;1287;p55"/>
          <p:cNvCxnSpPr/>
          <p:nvPr/>
        </p:nvCxnSpPr>
        <p:spPr>
          <a:xfrm>
            <a:off x="2551525" y="19212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1288" name="Google Shape;1288;p55"/>
          <p:cNvCxnSpPr/>
          <p:nvPr/>
        </p:nvCxnSpPr>
        <p:spPr>
          <a:xfrm>
            <a:off x="2551525" y="24546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1289" name="Google Shape;1289;p55"/>
          <p:cNvCxnSpPr/>
          <p:nvPr/>
        </p:nvCxnSpPr>
        <p:spPr>
          <a:xfrm>
            <a:off x="2551525" y="2988025"/>
            <a:ext cx="252000" cy="0"/>
          </a:xfrm>
          <a:prstGeom prst="straightConnector1">
            <a:avLst/>
          </a:prstGeom>
          <a:noFill/>
          <a:ln cap="flat" cmpd="sng" w="9525">
            <a:solidFill>
              <a:srgbClr val="424242"/>
            </a:solidFill>
            <a:prstDash val="solid"/>
            <a:round/>
            <a:headEnd len="sm" w="sm" type="none"/>
            <a:tailEnd len="med" w="med" type="triangle"/>
          </a:ln>
        </p:spPr>
      </p:cxnSp>
      <p:sp>
        <p:nvSpPr>
          <p:cNvPr id="1290" name="Google Shape;1290;p55"/>
          <p:cNvSpPr txBox="1"/>
          <p:nvPr/>
        </p:nvSpPr>
        <p:spPr>
          <a:xfrm>
            <a:off x="2731650" y="17133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1,1</a:t>
            </a:r>
            <a:endParaRPr b="0" i="0" sz="1400" u="none" cap="none" strike="noStrike">
              <a:solidFill>
                <a:srgbClr val="000000"/>
              </a:solidFill>
              <a:latin typeface="Arial"/>
              <a:ea typeface="Arial"/>
              <a:cs typeface="Arial"/>
              <a:sym typeface="Arial"/>
            </a:endParaRPr>
          </a:p>
        </p:txBody>
      </p:sp>
      <p:sp>
        <p:nvSpPr>
          <p:cNvPr id="1291" name="Google Shape;1291;p55"/>
          <p:cNvSpPr txBox="1"/>
          <p:nvPr/>
        </p:nvSpPr>
        <p:spPr>
          <a:xfrm>
            <a:off x="2731650" y="22467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1,2</a:t>
            </a:r>
            <a:endParaRPr b="0" i="0" sz="1400" u="none" cap="none" strike="noStrike">
              <a:solidFill>
                <a:srgbClr val="000000"/>
              </a:solidFill>
              <a:latin typeface="Arial"/>
              <a:ea typeface="Arial"/>
              <a:cs typeface="Arial"/>
              <a:sym typeface="Arial"/>
            </a:endParaRPr>
          </a:p>
        </p:txBody>
      </p:sp>
      <p:sp>
        <p:nvSpPr>
          <p:cNvPr id="1292" name="Google Shape;1292;p55"/>
          <p:cNvSpPr txBox="1"/>
          <p:nvPr/>
        </p:nvSpPr>
        <p:spPr>
          <a:xfrm>
            <a:off x="2731650" y="27801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1,2</a:t>
            </a:r>
            <a:endParaRPr b="0" i="0" sz="1400" u="none" cap="none" strike="noStrike">
              <a:solidFill>
                <a:srgbClr val="000000"/>
              </a:solidFill>
              <a:latin typeface="Arial"/>
              <a:ea typeface="Arial"/>
              <a:cs typeface="Arial"/>
              <a:sym typeface="Arial"/>
            </a:endParaRPr>
          </a:p>
        </p:txBody>
      </p:sp>
      <p:sp>
        <p:nvSpPr>
          <p:cNvPr id="1293" name="Google Shape;1293;p55"/>
          <p:cNvSpPr txBox="1"/>
          <p:nvPr/>
        </p:nvSpPr>
        <p:spPr>
          <a:xfrm>
            <a:off x="610200" y="18244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1294" name="Google Shape;1294;p55"/>
          <p:cNvSpPr txBox="1"/>
          <p:nvPr/>
        </p:nvSpPr>
        <p:spPr>
          <a:xfrm>
            <a:off x="610200" y="21292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0</a:t>
            </a:r>
            <a:endParaRPr b="0" i="0" sz="1400" u="none" cap="none" strike="noStrike">
              <a:solidFill>
                <a:srgbClr val="000000"/>
              </a:solidFill>
              <a:latin typeface="Arial"/>
              <a:ea typeface="Arial"/>
              <a:cs typeface="Arial"/>
              <a:sym typeface="Arial"/>
            </a:endParaRPr>
          </a:p>
        </p:txBody>
      </p:sp>
      <p:sp>
        <p:nvSpPr>
          <p:cNvPr id="1295" name="Google Shape;1295;p55"/>
          <p:cNvSpPr txBox="1"/>
          <p:nvPr/>
        </p:nvSpPr>
        <p:spPr>
          <a:xfrm>
            <a:off x="610200" y="23578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1296" name="Google Shape;1296;p55"/>
          <p:cNvSpPr txBox="1"/>
          <p:nvPr/>
        </p:nvSpPr>
        <p:spPr>
          <a:xfrm>
            <a:off x="610200" y="26626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0</a:t>
            </a:r>
            <a:endParaRPr b="0" i="0" sz="1400" u="none" cap="none" strike="noStrike">
              <a:solidFill>
                <a:srgbClr val="000000"/>
              </a:solidFill>
              <a:latin typeface="Arial"/>
              <a:ea typeface="Arial"/>
              <a:cs typeface="Arial"/>
              <a:sym typeface="Arial"/>
            </a:endParaRPr>
          </a:p>
        </p:txBody>
      </p:sp>
      <p:sp>
        <p:nvSpPr>
          <p:cNvPr id="1297" name="Google Shape;1297;p55"/>
          <p:cNvSpPr txBox="1"/>
          <p:nvPr/>
        </p:nvSpPr>
        <p:spPr>
          <a:xfrm>
            <a:off x="610200" y="28912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sp>
        <p:nvSpPr>
          <p:cNvPr id="1298" name="Google Shape;1298;p55"/>
          <p:cNvSpPr txBox="1"/>
          <p:nvPr/>
        </p:nvSpPr>
        <p:spPr>
          <a:xfrm>
            <a:off x="3110850" y="16980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0.9</a:t>
            </a:r>
            <a:endParaRPr b="1" i="0" sz="1400" u="none" cap="none" strike="noStrike">
              <a:solidFill>
                <a:srgbClr val="000000"/>
              </a:solidFill>
              <a:latin typeface="Roboto"/>
              <a:ea typeface="Roboto"/>
              <a:cs typeface="Roboto"/>
              <a:sym typeface="Roboto"/>
            </a:endParaRPr>
          </a:p>
        </p:txBody>
      </p:sp>
      <p:sp>
        <p:nvSpPr>
          <p:cNvPr id="1299" name="Google Shape;1299;p55"/>
          <p:cNvSpPr txBox="1"/>
          <p:nvPr/>
        </p:nvSpPr>
        <p:spPr>
          <a:xfrm>
            <a:off x="3110850" y="22314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0.1</a:t>
            </a:r>
            <a:endParaRPr b="0" i="0" sz="1400" u="none" cap="none" strike="noStrike">
              <a:solidFill>
                <a:srgbClr val="000000"/>
              </a:solidFill>
              <a:latin typeface="Roboto"/>
              <a:ea typeface="Roboto"/>
              <a:cs typeface="Roboto"/>
              <a:sym typeface="Roboto"/>
            </a:endParaRPr>
          </a:p>
        </p:txBody>
      </p:sp>
      <p:sp>
        <p:nvSpPr>
          <p:cNvPr id="1300" name="Google Shape;1300;p55"/>
          <p:cNvSpPr txBox="1"/>
          <p:nvPr/>
        </p:nvSpPr>
        <p:spPr>
          <a:xfrm>
            <a:off x="3110850" y="27648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0.0</a:t>
            </a:r>
            <a:endParaRPr b="0" i="0" sz="1400" u="none" cap="none" strike="noStrike">
              <a:solidFill>
                <a:srgbClr val="000000"/>
              </a:solidFill>
              <a:latin typeface="Roboto"/>
              <a:ea typeface="Roboto"/>
              <a:cs typeface="Roboto"/>
              <a:sym typeface="Roboto"/>
            </a:endParaRPr>
          </a:p>
        </p:txBody>
      </p:sp>
      <p:sp>
        <p:nvSpPr>
          <p:cNvPr id="1301" name="Google Shape;1301;p55"/>
          <p:cNvSpPr/>
          <p:nvPr/>
        </p:nvSpPr>
        <p:spPr>
          <a:xfrm>
            <a:off x="4676425" y="17211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1302" name="Google Shape;1302;p55"/>
          <p:cNvCxnSpPr/>
          <p:nvPr/>
        </p:nvCxnSpPr>
        <p:spPr>
          <a:xfrm>
            <a:off x="4373725" y="1824475"/>
            <a:ext cx="265200" cy="0"/>
          </a:xfrm>
          <a:prstGeom prst="straightConnector1">
            <a:avLst/>
          </a:prstGeom>
          <a:noFill/>
          <a:ln cap="flat" cmpd="sng" w="9525">
            <a:solidFill>
              <a:srgbClr val="424242"/>
            </a:solidFill>
            <a:prstDash val="solid"/>
            <a:round/>
            <a:headEnd len="sm" w="sm" type="none"/>
            <a:tailEnd len="med" w="med" type="triangle"/>
          </a:ln>
        </p:spPr>
      </p:cxnSp>
      <p:sp>
        <p:nvSpPr>
          <p:cNvPr id="1303" name="Google Shape;1303;p55"/>
          <p:cNvSpPr txBox="1"/>
          <p:nvPr/>
        </p:nvSpPr>
        <p:spPr>
          <a:xfrm>
            <a:off x="4095900" y="1605500"/>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1</a:t>
            </a:r>
            <a:endParaRPr b="0" i="0" sz="900" u="none" cap="none" strike="noStrike">
              <a:solidFill>
                <a:srgbClr val="000000"/>
              </a:solidFill>
              <a:latin typeface="Arial"/>
              <a:ea typeface="Arial"/>
              <a:cs typeface="Arial"/>
              <a:sym typeface="Arial"/>
            </a:endParaRPr>
          </a:p>
        </p:txBody>
      </p:sp>
      <p:cxnSp>
        <p:nvCxnSpPr>
          <p:cNvPr id="1304" name="Google Shape;1304;p55"/>
          <p:cNvCxnSpPr/>
          <p:nvPr/>
        </p:nvCxnSpPr>
        <p:spPr>
          <a:xfrm>
            <a:off x="4373725" y="2053075"/>
            <a:ext cx="265200" cy="0"/>
          </a:xfrm>
          <a:prstGeom prst="straightConnector1">
            <a:avLst/>
          </a:prstGeom>
          <a:noFill/>
          <a:ln cap="flat" cmpd="sng" w="9525">
            <a:solidFill>
              <a:srgbClr val="424242"/>
            </a:solidFill>
            <a:prstDash val="solid"/>
            <a:round/>
            <a:headEnd len="sm" w="sm" type="none"/>
            <a:tailEnd len="med" w="med" type="triangle"/>
          </a:ln>
        </p:spPr>
      </p:cxnSp>
      <p:sp>
        <p:nvSpPr>
          <p:cNvPr id="1305" name="Google Shape;1305;p55"/>
          <p:cNvSpPr/>
          <p:nvPr/>
        </p:nvSpPr>
        <p:spPr>
          <a:xfrm>
            <a:off x="4676425" y="22545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1306" name="Google Shape;1306;p55"/>
          <p:cNvCxnSpPr/>
          <p:nvPr/>
        </p:nvCxnSpPr>
        <p:spPr>
          <a:xfrm>
            <a:off x="4373725" y="23578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1307" name="Google Shape;1307;p55"/>
          <p:cNvCxnSpPr/>
          <p:nvPr/>
        </p:nvCxnSpPr>
        <p:spPr>
          <a:xfrm>
            <a:off x="4373725" y="2586475"/>
            <a:ext cx="265200" cy="0"/>
          </a:xfrm>
          <a:prstGeom prst="straightConnector1">
            <a:avLst/>
          </a:prstGeom>
          <a:noFill/>
          <a:ln cap="flat" cmpd="sng" w="9525">
            <a:solidFill>
              <a:srgbClr val="424242"/>
            </a:solidFill>
            <a:prstDash val="solid"/>
            <a:round/>
            <a:headEnd len="sm" w="sm" type="none"/>
            <a:tailEnd len="med" w="med" type="triangle"/>
          </a:ln>
        </p:spPr>
      </p:cxnSp>
      <p:sp>
        <p:nvSpPr>
          <p:cNvPr id="1308" name="Google Shape;1308;p55"/>
          <p:cNvSpPr/>
          <p:nvPr/>
        </p:nvSpPr>
        <p:spPr>
          <a:xfrm>
            <a:off x="4676425" y="27879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1309" name="Google Shape;1309;p55"/>
          <p:cNvCxnSpPr/>
          <p:nvPr/>
        </p:nvCxnSpPr>
        <p:spPr>
          <a:xfrm>
            <a:off x="4373725" y="28912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1310" name="Google Shape;1310;p55"/>
          <p:cNvCxnSpPr/>
          <p:nvPr/>
        </p:nvCxnSpPr>
        <p:spPr>
          <a:xfrm>
            <a:off x="4373725" y="31198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1311" name="Google Shape;1311;p55"/>
          <p:cNvCxnSpPr>
            <a:stCxn id="1301" idx="3"/>
          </p:cNvCxnSpPr>
          <p:nvPr/>
        </p:nvCxnSpPr>
        <p:spPr>
          <a:xfrm>
            <a:off x="5370925" y="19212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1312" name="Google Shape;1312;p55"/>
          <p:cNvCxnSpPr/>
          <p:nvPr/>
        </p:nvCxnSpPr>
        <p:spPr>
          <a:xfrm>
            <a:off x="5370925" y="24546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1313" name="Google Shape;1313;p55"/>
          <p:cNvCxnSpPr/>
          <p:nvPr/>
        </p:nvCxnSpPr>
        <p:spPr>
          <a:xfrm>
            <a:off x="5370925" y="2988025"/>
            <a:ext cx="252000" cy="0"/>
          </a:xfrm>
          <a:prstGeom prst="straightConnector1">
            <a:avLst/>
          </a:prstGeom>
          <a:noFill/>
          <a:ln cap="flat" cmpd="sng" w="9525">
            <a:solidFill>
              <a:srgbClr val="424242"/>
            </a:solidFill>
            <a:prstDash val="solid"/>
            <a:round/>
            <a:headEnd len="sm" w="sm" type="none"/>
            <a:tailEnd len="med" w="med" type="triangle"/>
          </a:ln>
        </p:spPr>
      </p:cxnSp>
      <p:sp>
        <p:nvSpPr>
          <p:cNvPr id="1314" name="Google Shape;1314;p55"/>
          <p:cNvSpPr/>
          <p:nvPr/>
        </p:nvSpPr>
        <p:spPr>
          <a:xfrm>
            <a:off x="5698600" y="1693950"/>
            <a:ext cx="341100" cy="1722900"/>
          </a:xfrm>
          <a:prstGeom prst="rect">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tmax</a:t>
            </a:r>
            <a:endParaRPr b="0" i="0" sz="1400" u="none" cap="none" strike="noStrike">
              <a:solidFill>
                <a:srgbClr val="000000"/>
              </a:solidFill>
              <a:latin typeface="Arial"/>
              <a:ea typeface="Arial"/>
              <a:cs typeface="Arial"/>
              <a:sym typeface="Arial"/>
            </a:endParaRPr>
          </a:p>
        </p:txBody>
      </p:sp>
      <p:cxnSp>
        <p:nvCxnSpPr>
          <p:cNvPr id="1315" name="Google Shape;1315;p55"/>
          <p:cNvCxnSpPr/>
          <p:nvPr/>
        </p:nvCxnSpPr>
        <p:spPr>
          <a:xfrm>
            <a:off x="6056725" y="19212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1316" name="Google Shape;1316;p55"/>
          <p:cNvCxnSpPr/>
          <p:nvPr/>
        </p:nvCxnSpPr>
        <p:spPr>
          <a:xfrm>
            <a:off x="6056725" y="24546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1317" name="Google Shape;1317;p55"/>
          <p:cNvCxnSpPr/>
          <p:nvPr/>
        </p:nvCxnSpPr>
        <p:spPr>
          <a:xfrm>
            <a:off x="6056725" y="2988025"/>
            <a:ext cx="252000" cy="0"/>
          </a:xfrm>
          <a:prstGeom prst="straightConnector1">
            <a:avLst/>
          </a:prstGeom>
          <a:noFill/>
          <a:ln cap="flat" cmpd="sng" w="9525">
            <a:solidFill>
              <a:srgbClr val="424242"/>
            </a:solidFill>
            <a:prstDash val="solid"/>
            <a:round/>
            <a:headEnd len="sm" w="sm" type="none"/>
            <a:tailEnd len="med" w="med" type="triangle"/>
          </a:ln>
        </p:spPr>
      </p:cxnSp>
      <p:sp>
        <p:nvSpPr>
          <p:cNvPr id="1318" name="Google Shape;1318;p55"/>
          <p:cNvSpPr txBox="1"/>
          <p:nvPr/>
        </p:nvSpPr>
        <p:spPr>
          <a:xfrm>
            <a:off x="6236850" y="17133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2,1</a:t>
            </a:r>
            <a:endParaRPr b="0" i="0" sz="1400" u="none" cap="none" strike="noStrike">
              <a:solidFill>
                <a:srgbClr val="000000"/>
              </a:solidFill>
              <a:latin typeface="Arial"/>
              <a:ea typeface="Arial"/>
              <a:cs typeface="Arial"/>
              <a:sym typeface="Arial"/>
            </a:endParaRPr>
          </a:p>
        </p:txBody>
      </p:sp>
      <p:sp>
        <p:nvSpPr>
          <p:cNvPr id="1319" name="Google Shape;1319;p55"/>
          <p:cNvSpPr txBox="1"/>
          <p:nvPr/>
        </p:nvSpPr>
        <p:spPr>
          <a:xfrm>
            <a:off x="6236850" y="22467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2,2</a:t>
            </a:r>
            <a:endParaRPr b="0" i="0" sz="1400" u="none" cap="none" strike="noStrike">
              <a:solidFill>
                <a:srgbClr val="000000"/>
              </a:solidFill>
              <a:latin typeface="Arial"/>
              <a:ea typeface="Arial"/>
              <a:cs typeface="Arial"/>
              <a:sym typeface="Arial"/>
            </a:endParaRPr>
          </a:p>
        </p:txBody>
      </p:sp>
      <p:sp>
        <p:nvSpPr>
          <p:cNvPr id="1320" name="Google Shape;1320;p55"/>
          <p:cNvSpPr txBox="1"/>
          <p:nvPr/>
        </p:nvSpPr>
        <p:spPr>
          <a:xfrm>
            <a:off x="6236850" y="27801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2,2</a:t>
            </a:r>
            <a:endParaRPr b="0" i="0" sz="1400" u="none" cap="none" strike="noStrike">
              <a:solidFill>
                <a:srgbClr val="000000"/>
              </a:solidFill>
              <a:latin typeface="Arial"/>
              <a:ea typeface="Arial"/>
              <a:cs typeface="Arial"/>
              <a:sym typeface="Arial"/>
            </a:endParaRPr>
          </a:p>
        </p:txBody>
      </p:sp>
      <p:sp>
        <p:nvSpPr>
          <p:cNvPr id="1321" name="Google Shape;1321;p55"/>
          <p:cNvSpPr txBox="1"/>
          <p:nvPr/>
        </p:nvSpPr>
        <p:spPr>
          <a:xfrm>
            <a:off x="4115400" y="18244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1322" name="Google Shape;1322;p55"/>
          <p:cNvSpPr txBox="1"/>
          <p:nvPr/>
        </p:nvSpPr>
        <p:spPr>
          <a:xfrm>
            <a:off x="4115400" y="21292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1323" name="Google Shape;1323;p55"/>
          <p:cNvSpPr txBox="1"/>
          <p:nvPr/>
        </p:nvSpPr>
        <p:spPr>
          <a:xfrm>
            <a:off x="4115400" y="23578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1324" name="Google Shape;1324;p55"/>
          <p:cNvSpPr txBox="1"/>
          <p:nvPr/>
        </p:nvSpPr>
        <p:spPr>
          <a:xfrm>
            <a:off x="4115400" y="26626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1325" name="Google Shape;1325;p55"/>
          <p:cNvSpPr txBox="1"/>
          <p:nvPr/>
        </p:nvSpPr>
        <p:spPr>
          <a:xfrm>
            <a:off x="4115400" y="28912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sp>
        <p:nvSpPr>
          <p:cNvPr id="1326" name="Google Shape;1326;p55"/>
          <p:cNvSpPr txBox="1"/>
          <p:nvPr/>
        </p:nvSpPr>
        <p:spPr>
          <a:xfrm>
            <a:off x="6616050" y="16980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0.2</a:t>
            </a:r>
            <a:endParaRPr b="0" i="0" sz="1400" u="none" cap="none" strike="noStrike">
              <a:solidFill>
                <a:srgbClr val="000000"/>
              </a:solidFill>
              <a:latin typeface="Roboto"/>
              <a:ea typeface="Roboto"/>
              <a:cs typeface="Roboto"/>
              <a:sym typeface="Roboto"/>
            </a:endParaRPr>
          </a:p>
        </p:txBody>
      </p:sp>
      <p:sp>
        <p:nvSpPr>
          <p:cNvPr id="1327" name="Google Shape;1327;p55"/>
          <p:cNvSpPr txBox="1"/>
          <p:nvPr/>
        </p:nvSpPr>
        <p:spPr>
          <a:xfrm>
            <a:off x="6616050" y="22314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0.7</a:t>
            </a:r>
            <a:endParaRPr b="1" i="0" sz="1400" u="none" cap="none" strike="noStrike">
              <a:solidFill>
                <a:srgbClr val="000000"/>
              </a:solidFill>
              <a:latin typeface="Roboto"/>
              <a:ea typeface="Roboto"/>
              <a:cs typeface="Roboto"/>
              <a:sym typeface="Roboto"/>
            </a:endParaRPr>
          </a:p>
        </p:txBody>
      </p:sp>
      <p:sp>
        <p:nvSpPr>
          <p:cNvPr id="1328" name="Google Shape;1328;p55"/>
          <p:cNvSpPr txBox="1"/>
          <p:nvPr/>
        </p:nvSpPr>
        <p:spPr>
          <a:xfrm>
            <a:off x="6616050" y="27648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0.1</a:t>
            </a:r>
            <a:endParaRPr b="0" i="0" sz="1400" u="none" cap="none" strike="noStrike">
              <a:solidFill>
                <a:srgbClr val="000000"/>
              </a:solidFill>
              <a:latin typeface="Roboto"/>
              <a:ea typeface="Roboto"/>
              <a:cs typeface="Roboto"/>
              <a:sym typeface="Roboto"/>
            </a:endParaRPr>
          </a:p>
        </p:txBody>
      </p:sp>
      <p:sp>
        <p:nvSpPr>
          <p:cNvPr id="1329" name="Google Shape;1329;p55"/>
          <p:cNvSpPr txBox="1"/>
          <p:nvPr/>
        </p:nvSpPr>
        <p:spPr>
          <a:xfrm>
            <a:off x="1072800" y="1326475"/>
            <a:ext cx="1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Decoding Step 1</a:t>
            </a:r>
            <a:endParaRPr b="0" i="0" sz="1000" u="none" cap="none" strike="noStrike">
              <a:solidFill>
                <a:srgbClr val="000000"/>
              </a:solidFill>
              <a:latin typeface="Roboto"/>
              <a:ea typeface="Roboto"/>
              <a:cs typeface="Roboto"/>
              <a:sym typeface="Roboto"/>
            </a:endParaRPr>
          </a:p>
        </p:txBody>
      </p:sp>
      <p:sp>
        <p:nvSpPr>
          <p:cNvPr id="1330" name="Google Shape;1330;p55"/>
          <p:cNvSpPr txBox="1"/>
          <p:nvPr/>
        </p:nvSpPr>
        <p:spPr>
          <a:xfrm>
            <a:off x="4114800" y="12954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Decoding Step 2</a:t>
            </a:r>
            <a:endParaRPr b="0" i="0" sz="1000" u="none" cap="none" strike="noStrike">
              <a:solidFill>
                <a:srgbClr val="000000"/>
              </a:solidFill>
              <a:latin typeface="Roboto"/>
              <a:ea typeface="Roboto"/>
              <a:cs typeface="Roboto"/>
              <a:sym typeface="Roboto"/>
            </a:endParaRPr>
          </a:p>
        </p:txBody>
      </p:sp>
      <p:sp>
        <p:nvSpPr>
          <p:cNvPr id="1331" name="Google Shape;1331;p55"/>
          <p:cNvSpPr txBox="1"/>
          <p:nvPr/>
        </p:nvSpPr>
        <p:spPr>
          <a:xfrm>
            <a:off x="424200" y="3653275"/>
            <a:ext cx="84630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At each decoding step, an MLP followed by a softmax is used to compute an </a:t>
            </a:r>
            <a:r>
              <a:rPr b="1" i="0" lang="en-GB" sz="1400" u="none" cap="none" strike="noStrike">
                <a:solidFill>
                  <a:srgbClr val="000000"/>
                </a:solidFill>
                <a:latin typeface="Roboto"/>
                <a:ea typeface="Roboto"/>
                <a:cs typeface="Roboto"/>
                <a:sym typeface="Roboto"/>
              </a:rPr>
              <a:t>attention weight</a:t>
            </a:r>
            <a:r>
              <a:rPr b="0" i="0" lang="en-GB" sz="1400" u="none" cap="none" strike="noStrike">
                <a:solidFill>
                  <a:srgbClr val="000000"/>
                </a:solidFill>
                <a:latin typeface="Roboto"/>
                <a:ea typeface="Roboto"/>
                <a:cs typeface="Roboto"/>
                <a:sym typeface="Roboto"/>
              </a:rPr>
              <a:t> for each pair of decoding state </a:t>
            </a:r>
            <a:r>
              <a:rPr b="1" i="0" lang="en-GB" sz="1400" u="none" cap="none" strike="noStrike">
                <a:solidFill>
                  <a:srgbClr val="000000"/>
                </a:solidFill>
                <a:latin typeface="Roboto"/>
                <a:ea typeface="Roboto"/>
                <a:cs typeface="Roboto"/>
                <a:sym typeface="Roboto"/>
              </a:rPr>
              <a:t>z</a:t>
            </a:r>
            <a:r>
              <a:rPr b="0" i="0" lang="en-GB" sz="1400" u="none" cap="none" strike="noStrike">
                <a:solidFill>
                  <a:srgbClr val="000000"/>
                </a:solidFill>
                <a:latin typeface="Roboto"/>
                <a:ea typeface="Roboto"/>
                <a:cs typeface="Roboto"/>
                <a:sym typeface="Roboto"/>
              </a:rPr>
              <a:t> and encoded state </a:t>
            </a:r>
            <a:r>
              <a:rPr b="1" i="0" lang="en-GB" sz="1400" u="none" cap="none" strike="noStrike">
                <a:solidFill>
                  <a:srgbClr val="000000"/>
                </a:solidFill>
                <a:latin typeface="Roboto"/>
                <a:ea typeface="Roboto"/>
                <a:cs typeface="Roboto"/>
                <a:sym typeface="Roboto"/>
              </a:rPr>
              <a:t>h</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Then, the decoder takes a </a:t>
            </a:r>
            <a:r>
              <a:rPr b="1" i="0" lang="en-GB" sz="1400" u="none" cap="none" strike="noStrike">
                <a:solidFill>
                  <a:srgbClr val="000000"/>
                </a:solidFill>
                <a:latin typeface="Roboto"/>
                <a:ea typeface="Roboto"/>
                <a:cs typeface="Roboto"/>
                <a:sym typeface="Roboto"/>
              </a:rPr>
              <a:t>weighted sum</a:t>
            </a:r>
            <a:r>
              <a:rPr b="0" i="0" lang="en-GB" sz="1400" u="none" cap="none" strike="noStrike">
                <a:solidFill>
                  <a:srgbClr val="000000"/>
                </a:solidFill>
                <a:latin typeface="Roboto"/>
                <a:ea typeface="Roboto"/>
                <a:cs typeface="Roboto"/>
                <a:sym typeface="Roboto"/>
              </a:rPr>
              <a:t> of the </a:t>
            </a:r>
            <a:r>
              <a:rPr b="1" i="0" lang="en-GB" sz="1400" u="none" cap="none" strike="noStrike">
                <a:solidFill>
                  <a:srgbClr val="000000"/>
                </a:solidFill>
                <a:latin typeface="Roboto"/>
                <a:ea typeface="Roboto"/>
                <a:cs typeface="Roboto"/>
                <a:sym typeface="Roboto"/>
              </a:rPr>
              <a:t>encoded states</a:t>
            </a:r>
            <a:r>
              <a:rPr b="0" i="0" lang="en-GB" sz="1400" u="none" cap="none" strike="noStrike">
                <a:solidFill>
                  <a:srgbClr val="000000"/>
                </a:solidFill>
                <a:latin typeface="Roboto"/>
                <a:ea typeface="Roboto"/>
                <a:cs typeface="Roboto"/>
                <a:sym typeface="Roboto"/>
              </a:rPr>
              <a:t>, using the attention weights to prioritize relevant information.</a:t>
            </a:r>
            <a:endParaRPr b="0" i="0" sz="1400" u="none" cap="none" strike="noStrike">
              <a:solidFill>
                <a:srgbClr val="000000"/>
              </a:solidFill>
              <a:latin typeface="Roboto"/>
              <a:ea typeface="Roboto"/>
              <a:cs typeface="Roboto"/>
              <a:sym typeface="Roboto"/>
            </a:endParaRPr>
          </a:p>
        </p:txBody>
      </p:sp>
      <p:sp>
        <p:nvSpPr>
          <p:cNvPr id="1332" name="Google Shape;1332;p5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36" name="Shape 1336"/>
        <p:cNvGrpSpPr/>
        <p:nvPr/>
      </p:nvGrpSpPr>
      <p:grpSpPr>
        <a:xfrm>
          <a:off x="0" y="0"/>
          <a:ext cx="0" cy="0"/>
          <a:chOff x="0" y="0"/>
          <a:chExt cx="0" cy="0"/>
        </a:xfrm>
      </p:grpSpPr>
      <p:sp>
        <p:nvSpPr>
          <p:cNvPr id="1337" name="Google Shape;1337;p5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RNN-based Encoder-Decoder ASR</a:t>
            </a:r>
            <a:endParaRPr sz="2600"/>
          </a:p>
        </p:txBody>
      </p:sp>
      <p:sp>
        <p:nvSpPr>
          <p:cNvPr id="1338" name="Google Shape;1338;p56"/>
          <p:cNvSpPr txBox="1"/>
          <p:nvPr/>
        </p:nvSpPr>
        <p:spPr>
          <a:xfrm>
            <a:off x="424200" y="7930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Input sequences are often </a:t>
            </a:r>
            <a:r>
              <a:rPr b="1" i="0" lang="en-GB" sz="1400" u="none" cap="none" strike="noStrike">
                <a:solidFill>
                  <a:srgbClr val="000000"/>
                </a:solidFill>
                <a:latin typeface="Arial"/>
                <a:ea typeface="Arial"/>
                <a:cs typeface="Arial"/>
                <a:sym typeface="Arial"/>
              </a:rPr>
              <a:t>long</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339" name="Google Shape;1339;p56"/>
          <p:cNvSpPr txBox="1"/>
          <p:nvPr/>
        </p:nvSpPr>
        <p:spPr>
          <a:xfrm>
            <a:off x="424200" y="13264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When using FBANKs,  we have a feature vector every 10ms of speech. </a:t>
            </a:r>
            <a:endParaRPr b="0" i="0" sz="1400" u="none" cap="none" strike="noStrike">
              <a:solidFill>
                <a:srgbClr val="000000"/>
              </a:solidFill>
              <a:latin typeface="Arial"/>
              <a:ea typeface="Arial"/>
              <a:cs typeface="Arial"/>
              <a:sym typeface="Arial"/>
            </a:endParaRPr>
          </a:p>
        </p:txBody>
      </p:sp>
      <p:sp>
        <p:nvSpPr>
          <p:cNvPr id="1340" name="Google Shape;1340;p56"/>
          <p:cNvSpPr txBox="1"/>
          <p:nvPr/>
        </p:nvSpPr>
        <p:spPr>
          <a:xfrm>
            <a:off x="424200" y="1859875"/>
            <a:ext cx="824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For a 10-second sentence, the encoder needs to process 1000 time steps.</a:t>
            </a:r>
            <a:endParaRPr b="0" i="0" sz="1400" u="none" cap="none" strike="noStrike">
              <a:solidFill>
                <a:srgbClr val="000000"/>
              </a:solidFill>
              <a:latin typeface="Arial"/>
              <a:ea typeface="Arial"/>
              <a:cs typeface="Arial"/>
              <a:sym typeface="Arial"/>
            </a:endParaRPr>
          </a:p>
        </p:txBody>
      </p:sp>
      <p:sp>
        <p:nvSpPr>
          <p:cNvPr id="1341" name="Google Shape;1341;p56"/>
          <p:cNvSpPr txBox="1"/>
          <p:nvPr/>
        </p:nvSpPr>
        <p:spPr>
          <a:xfrm>
            <a:off x="424200" y="3917275"/>
            <a:ext cx="7897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This increases </a:t>
            </a:r>
            <a:r>
              <a:rPr b="1" i="0" lang="en-GB" sz="1400" u="none" cap="none" strike="noStrike">
                <a:solidFill>
                  <a:srgbClr val="000000"/>
                </a:solidFill>
                <a:latin typeface="Arial"/>
                <a:ea typeface="Arial"/>
                <a:cs typeface="Arial"/>
                <a:sym typeface="Arial"/>
              </a:rPr>
              <a:t>computational complexity</a:t>
            </a:r>
            <a:r>
              <a:rPr b="0" i="0" lang="en-GB" sz="1400" u="none" cap="none" strike="noStrike">
                <a:solidFill>
                  <a:srgbClr val="000000"/>
                </a:solidFill>
                <a:latin typeface="Arial"/>
                <a:ea typeface="Arial"/>
                <a:cs typeface="Arial"/>
                <a:sym typeface="Arial"/>
              </a:rPr>
              <a:t> and hinders model </a:t>
            </a:r>
            <a:r>
              <a:rPr b="1" i="0" lang="en-GB" sz="1400" u="none" cap="none" strike="noStrike">
                <a:solidFill>
                  <a:srgbClr val="000000"/>
                </a:solidFill>
                <a:latin typeface="Arial"/>
                <a:ea typeface="Arial"/>
                <a:cs typeface="Arial"/>
                <a:sym typeface="Arial"/>
              </a:rPr>
              <a:t>convergence</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342" name="Google Shape;1342;p56"/>
          <p:cNvPicPr preferRelativeResize="0"/>
          <p:nvPr/>
        </p:nvPicPr>
        <p:blipFill rotWithShape="1">
          <a:blip r:embed="rId3">
            <a:alphaModFix/>
          </a:blip>
          <a:srcRect b="0" l="0" r="0" t="0"/>
          <a:stretch/>
        </p:blipFill>
        <p:spPr>
          <a:xfrm>
            <a:off x="1254275" y="4384438"/>
            <a:ext cx="602700" cy="558516"/>
          </a:xfrm>
          <a:prstGeom prst="rect">
            <a:avLst/>
          </a:prstGeom>
          <a:noFill/>
          <a:ln>
            <a:noFill/>
          </a:ln>
        </p:spPr>
      </p:pic>
      <p:sp>
        <p:nvSpPr>
          <p:cNvPr id="1343" name="Google Shape;1343;p56"/>
          <p:cNvSpPr txBox="1"/>
          <p:nvPr/>
        </p:nvSpPr>
        <p:spPr>
          <a:xfrm>
            <a:off x="1868075" y="4460550"/>
            <a:ext cx="306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How can we mitigate this problem?</a:t>
            </a:r>
            <a:endParaRPr b="0" i="1" sz="1400" u="none" cap="none" strike="noStrike">
              <a:solidFill>
                <a:srgbClr val="000000"/>
              </a:solidFill>
              <a:latin typeface="Arial"/>
              <a:ea typeface="Arial"/>
              <a:cs typeface="Arial"/>
              <a:sym typeface="Arial"/>
            </a:endParaRPr>
          </a:p>
        </p:txBody>
      </p:sp>
      <p:pic>
        <p:nvPicPr>
          <p:cNvPr id="1344" name="Google Shape;1344;p56"/>
          <p:cNvPicPr preferRelativeResize="0"/>
          <p:nvPr/>
        </p:nvPicPr>
        <p:blipFill rotWithShape="1">
          <a:blip r:embed="rId4">
            <a:alphaModFix/>
          </a:blip>
          <a:srcRect b="0" l="0" r="0" t="0"/>
          <a:stretch/>
        </p:blipFill>
        <p:spPr>
          <a:xfrm>
            <a:off x="2089925" y="3074700"/>
            <a:ext cx="2895349" cy="340450"/>
          </a:xfrm>
          <a:prstGeom prst="rect">
            <a:avLst/>
          </a:prstGeom>
          <a:noFill/>
          <a:ln>
            <a:noFill/>
          </a:ln>
        </p:spPr>
      </p:pic>
      <p:cxnSp>
        <p:nvCxnSpPr>
          <p:cNvPr id="1345" name="Google Shape;1345;p56"/>
          <p:cNvCxnSpPr/>
          <p:nvPr/>
        </p:nvCxnSpPr>
        <p:spPr>
          <a:xfrm rot="10800000">
            <a:off x="3430150" y="2907000"/>
            <a:ext cx="0" cy="167700"/>
          </a:xfrm>
          <a:prstGeom prst="straightConnector1">
            <a:avLst/>
          </a:prstGeom>
          <a:noFill/>
          <a:ln cap="flat" cmpd="sng" w="9525">
            <a:solidFill>
              <a:srgbClr val="424242"/>
            </a:solidFill>
            <a:prstDash val="solid"/>
            <a:round/>
            <a:headEnd len="sm" w="sm" type="none"/>
            <a:tailEnd len="med" w="med" type="triangle"/>
          </a:ln>
        </p:spPr>
      </p:cxnSp>
      <p:sp>
        <p:nvSpPr>
          <p:cNvPr id="1346" name="Google Shape;1346;p56"/>
          <p:cNvSpPr/>
          <p:nvPr/>
        </p:nvSpPr>
        <p:spPr>
          <a:xfrm>
            <a:off x="2131375" y="2694475"/>
            <a:ext cx="28539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FBANK Extraction</a:t>
            </a:r>
            <a:endParaRPr b="0" i="0" sz="1400" u="none" cap="none" strike="noStrike">
              <a:solidFill>
                <a:srgbClr val="000000"/>
              </a:solidFill>
              <a:latin typeface="Arial"/>
              <a:ea typeface="Arial"/>
              <a:cs typeface="Arial"/>
              <a:sym typeface="Arial"/>
            </a:endParaRPr>
          </a:p>
        </p:txBody>
      </p:sp>
      <p:cxnSp>
        <p:nvCxnSpPr>
          <p:cNvPr id="1347" name="Google Shape;1347;p56"/>
          <p:cNvCxnSpPr/>
          <p:nvPr/>
        </p:nvCxnSpPr>
        <p:spPr>
          <a:xfrm rot="10800000">
            <a:off x="22871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48" name="Google Shape;1348;p56"/>
          <p:cNvCxnSpPr/>
          <p:nvPr/>
        </p:nvCxnSpPr>
        <p:spPr>
          <a:xfrm rot="10800000">
            <a:off x="24395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49" name="Google Shape;1349;p56"/>
          <p:cNvCxnSpPr/>
          <p:nvPr/>
        </p:nvCxnSpPr>
        <p:spPr>
          <a:xfrm rot="10800000">
            <a:off x="25919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0" name="Google Shape;1350;p56"/>
          <p:cNvCxnSpPr/>
          <p:nvPr/>
        </p:nvCxnSpPr>
        <p:spPr>
          <a:xfrm rot="10800000">
            <a:off x="27443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1" name="Google Shape;1351;p56"/>
          <p:cNvCxnSpPr/>
          <p:nvPr/>
        </p:nvCxnSpPr>
        <p:spPr>
          <a:xfrm rot="10800000">
            <a:off x="28967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2" name="Google Shape;1352;p56"/>
          <p:cNvCxnSpPr/>
          <p:nvPr/>
        </p:nvCxnSpPr>
        <p:spPr>
          <a:xfrm rot="10800000">
            <a:off x="28967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3" name="Google Shape;1353;p56"/>
          <p:cNvCxnSpPr/>
          <p:nvPr/>
        </p:nvCxnSpPr>
        <p:spPr>
          <a:xfrm rot="10800000">
            <a:off x="30491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4" name="Google Shape;1354;p56"/>
          <p:cNvCxnSpPr/>
          <p:nvPr/>
        </p:nvCxnSpPr>
        <p:spPr>
          <a:xfrm rot="10800000">
            <a:off x="32015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5" name="Google Shape;1355;p56"/>
          <p:cNvCxnSpPr/>
          <p:nvPr/>
        </p:nvCxnSpPr>
        <p:spPr>
          <a:xfrm rot="10800000">
            <a:off x="33539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6" name="Google Shape;1356;p56"/>
          <p:cNvCxnSpPr/>
          <p:nvPr/>
        </p:nvCxnSpPr>
        <p:spPr>
          <a:xfrm rot="10800000">
            <a:off x="35063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7" name="Google Shape;1357;p56"/>
          <p:cNvCxnSpPr/>
          <p:nvPr/>
        </p:nvCxnSpPr>
        <p:spPr>
          <a:xfrm rot="10800000">
            <a:off x="36587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8" name="Google Shape;1358;p56"/>
          <p:cNvCxnSpPr/>
          <p:nvPr/>
        </p:nvCxnSpPr>
        <p:spPr>
          <a:xfrm rot="10800000">
            <a:off x="38111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59" name="Google Shape;1359;p56"/>
          <p:cNvCxnSpPr/>
          <p:nvPr/>
        </p:nvCxnSpPr>
        <p:spPr>
          <a:xfrm rot="10800000">
            <a:off x="39635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60" name="Google Shape;1360;p56"/>
          <p:cNvCxnSpPr/>
          <p:nvPr/>
        </p:nvCxnSpPr>
        <p:spPr>
          <a:xfrm rot="10800000">
            <a:off x="41159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61" name="Google Shape;1361;p56"/>
          <p:cNvCxnSpPr/>
          <p:nvPr/>
        </p:nvCxnSpPr>
        <p:spPr>
          <a:xfrm rot="10800000">
            <a:off x="42683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62" name="Google Shape;1362;p56"/>
          <p:cNvCxnSpPr/>
          <p:nvPr/>
        </p:nvCxnSpPr>
        <p:spPr>
          <a:xfrm rot="10800000">
            <a:off x="42683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63" name="Google Shape;1363;p56"/>
          <p:cNvCxnSpPr/>
          <p:nvPr/>
        </p:nvCxnSpPr>
        <p:spPr>
          <a:xfrm rot="10800000">
            <a:off x="44207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64" name="Google Shape;1364;p56"/>
          <p:cNvCxnSpPr/>
          <p:nvPr/>
        </p:nvCxnSpPr>
        <p:spPr>
          <a:xfrm rot="10800000">
            <a:off x="45731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65" name="Google Shape;1365;p56"/>
          <p:cNvCxnSpPr/>
          <p:nvPr/>
        </p:nvCxnSpPr>
        <p:spPr>
          <a:xfrm rot="10800000">
            <a:off x="47255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66" name="Google Shape;1366;p56"/>
          <p:cNvCxnSpPr/>
          <p:nvPr/>
        </p:nvCxnSpPr>
        <p:spPr>
          <a:xfrm rot="10800000">
            <a:off x="4877950" y="2526000"/>
            <a:ext cx="0" cy="167700"/>
          </a:xfrm>
          <a:prstGeom prst="straightConnector1">
            <a:avLst/>
          </a:prstGeom>
          <a:noFill/>
          <a:ln cap="flat" cmpd="sng" w="9525">
            <a:solidFill>
              <a:srgbClr val="424242"/>
            </a:solidFill>
            <a:prstDash val="solid"/>
            <a:round/>
            <a:headEnd len="sm" w="sm" type="none"/>
            <a:tailEnd len="med" w="med" type="triangle"/>
          </a:ln>
        </p:spPr>
      </p:cxnSp>
      <p:cxnSp>
        <p:nvCxnSpPr>
          <p:cNvPr id="1367" name="Google Shape;1367;p56"/>
          <p:cNvCxnSpPr/>
          <p:nvPr/>
        </p:nvCxnSpPr>
        <p:spPr>
          <a:xfrm>
            <a:off x="2073100" y="3573875"/>
            <a:ext cx="2913000" cy="6000"/>
          </a:xfrm>
          <a:prstGeom prst="straightConnector1">
            <a:avLst/>
          </a:prstGeom>
          <a:noFill/>
          <a:ln cap="flat" cmpd="sng" w="9525">
            <a:solidFill>
              <a:schemeClr val="accent3"/>
            </a:solidFill>
            <a:prstDash val="solid"/>
            <a:round/>
            <a:headEnd len="med" w="med" type="triangle"/>
            <a:tailEnd len="med" w="med" type="triangle"/>
          </a:ln>
        </p:spPr>
      </p:cxnSp>
      <p:sp>
        <p:nvSpPr>
          <p:cNvPr id="1368" name="Google Shape;1368;p56"/>
          <p:cNvSpPr txBox="1"/>
          <p:nvPr/>
        </p:nvSpPr>
        <p:spPr>
          <a:xfrm>
            <a:off x="3353950" y="3526850"/>
            <a:ext cx="109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0000"/>
                </a:solidFill>
                <a:latin typeface="Roboto"/>
                <a:ea typeface="Roboto"/>
                <a:cs typeface="Roboto"/>
                <a:sym typeface="Roboto"/>
              </a:rPr>
              <a:t>10s</a:t>
            </a:r>
            <a:endParaRPr b="0" i="0" sz="1000" u="none" cap="none" strike="noStrike">
              <a:solidFill>
                <a:srgbClr val="FF0000"/>
              </a:solidFill>
              <a:latin typeface="Roboto"/>
              <a:ea typeface="Roboto"/>
              <a:cs typeface="Roboto"/>
              <a:sym typeface="Roboto"/>
            </a:endParaRPr>
          </a:p>
        </p:txBody>
      </p:sp>
      <p:sp>
        <p:nvSpPr>
          <p:cNvPr id="1369" name="Google Shape;1369;p56"/>
          <p:cNvSpPr txBox="1"/>
          <p:nvPr/>
        </p:nvSpPr>
        <p:spPr>
          <a:xfrm>
            <a:off x="2154950" y="2238688"/>
            <a:ext cx="15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1</a:t>
            </a:r>
            <a:endParaRPr b="0" i="0" sz="1000" u="none" cap="none" strike="noStrike">
              <a:solidFill>
                <a:srgbClr val="000000"/>
              </a:solidFill>
              <a:latin typeface="Roboto"/>
              <a:ea typeface="Roboto"/>
              <a:cs typeface="Roboto"/>
              <a:sym typeface="Roboto"/>
            </a:endParaRPr>
          </a:p>
        </p:txBody>
      </p:sp>
      <p:sp>
        <p:nvSpPr>
          <p:cNvPr id="1370" name="Google Shape;1370;p56"/>
          <p:cNvSpPr txBox="1"/>
          <p:nvPr/>
        </p:nvSpPr>
        <p:spPr>
          <a:xfrm>
            <a:off x="4745750" y="2238700"/>
            <a:ext cx="50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1000</a:t>
            </a:r>
            <a:endParaRPr b="0" i="0" sz="1000" u="none" cap="none" strike="noStrike">
              <a:solidFill>
                <a:srgbClr val="000000"/>
              </a:solidFill>
              <a:latin typeface="Roboto"/>
              <a:ea typeface="Roboto"/>
              <a:cs typeface="Roboto"/>
              <a:sym typeface="Roboto"/>
            </a:endParaRPr>
          </a:p>
        </p:txBody>
      </p:sp>
      <p:sp>
        <p:nvSpPr>
          <p:cNvPr id="1371" name="Google Shape;1371;p5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1000"/>
                                        <p:tgtEl>
                                          <p:spTgt spid="1342"/>
                                        </p:tgtEl>
                                      </p:cBhvr>
                                    </p:animEffect>
                                  </p:childTnLst>
                                </p:cTn>
                              </p:par>
                              <p:par>
                                <p:cTn fill="hold" nodeType="with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75" name="Shape 1375"/>
        <p:cNvGrpSpPr/>
        <p:nvPr/>
      </p:nvGrpSpPr>
      <p:grpSpPr>
        <a:xfrm>
          <a:off x="0" y="0"/>
          <a:ext cx="0" cy="0"/>
          <a:chOff x="0" y="0"/>
          <a:chExt cx="0" cy="0"/>
        </a:xfrm>
      </p:grpSpPr>
      <p:sp>
        <p:nvSpPr>
          <p:cNvPr id="1376" name="Google Shape;1376;p5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RNN-based Encoder-Decoder ASR</a:t>
            </a:r>
            <a:endParaRPr sz="2600"/>
          </a:p>
        </p:txBody>
      </p:sp>
      <p:sp>
        <p:nvSpPr>
          <p:cNvPr id="1377" name="Google Shape;1377;p57"/>
          <p:cNvSpPr txBox="1"/>
          <p:nvPr/>
        </p:nvSpPr>
        <p:spPr>
          <a:xfrm>
            <a:off x="424200" y="793075"/>
            <a:ext cx="517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Adding a </a:t>
            </a:r>
            <a:r>
              <a:rPr b="1" i="0" lang="en-GB" sz="1400" u="none" cap="none" strike="noStrike">
                <a:solidFill>
                  <a:srgbClr val="000000"/>
                </a:solidFill>
                <a:latin typeface="Arial"/>
                <a:ea typeface="Arial"/>
                <a:cs typeface="Arial"/>
                <a:sym typeface="Arial"/>
              </a:rPr>
              <a:t>CNN</a:t>
            </a:r>
            <a:r>
              <a:rPr b="0" i="0" lang="en-GB" sz="1400" u="none" cap="none" strike="noStrike">
                <a:solidFill>
                  <a:srgbClr val="000000"/>
                </a:solidFill>
                <a:latin typeface="Arial"/>
                <a:ea typeface="Arial"/>
                <a:cs typeface="Arial"/>
                <a:sym typeface="Arial"/>
              </a:rPr>
              <a:t> as a front-end in the encoder can help. </a:t>
            </a:r>
            <a:endParaRPr b="0" i="0" sz="1400" u="none" cap="none" strike="noStrike">
              <a:solidFill>
                <a:srgbClr val="000000"/>
              </a:solidFill>
              <a:latin typeface="Arial"/>
              <a:ea typeface="Arial"/>
              <a:cs typeface="Arial"/>
              <a:sym typeface="Arial"/>
            </a:endParaRPr>
          </a:p>
        </p:txBody>
      </p:sp>
      <p:sp>
        <p:nvSpPr>
          <p:cNvPr id="1378" name="Google Shape;1378;p57"/>
          <p:cNvSpPr txBox="1"/>
          <p:nvPr/>
        </p:nvSpPr>
        <p:spPr>
          <a:xfrm>
            <a:off x="354900" y="1342075"/>
            <a:ext cx="8434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learns</a:t>
            </a:r>
            <a:r>
              <a:rPr b="1" i="0" lang="en-GB" sz="1400" u="none" cap="none" strike="noStrike">
                <a:solidFill>
                  <a:srgbClr val="000000"/>
                </a:solidFill>
              </a:rPr>
              <a:t> l</a:t>
            </a:r>
            <a:r>
              <a:rPr b="1" i="0" lang="en-GB" sz="1400" u="none" cap="none" strike="noStrike">
                <a:solidFill>
                  <a:srgbClr val="000000"/>
                </a:solidFill>
                <a:latin typeface="Arial"/>
                <a:ea typeface="Arial"/>
                <a:cs typeface="Arial"/>
                <a:sym typeface="Arial"/>
              </a:rPr>
              <a:t>ocal dependencies</a:t>
            </a:r>
            <a:r>
              <a:rPr b="0" i="0" lang="en-GB" sz="1400" u="none" cap="none" strike="noStrike">
                <a:solidFill>
                  <a:srgbClr val="000000"/>
                </a:solidFill>
                <a:latin typeface="Arial"/>
                <a:ea typeface="Arial"/>
                <a:cs typeface="Arial"/>
                <a:sym typeface="Arial"/>
              </a:rPr>
              <a:t> and can </a:t>
            </a:r>
            <a:r>
              <a:rPr b="1" i="0" lang="en-GB" sz="1400" u="none" cap="none" strike="noStrike">
                <a:solidFill>
                  <a:srgbClr val="000000"/>
                </a:solidFill>
                <a:latin typeface="Arial"/>
                <a:ea typeface="Arial"/>
                <a:cs typeface="Arial"/>
                <a:sym typeface="Arial"/>
              </a:rPr>
              <a:t>downsample</a:t>
            </a:r>
            <a:r>
              <a:rPr b="0" i="0" lang="en-GB" sz="1400" u="none" cap="none" strike="noStrike">
                <a:solidFill>
                  <a:srgbClr val="000000"/>
                </a:solidFill>
                <a:latin typeface="Arial"/>
                <a:ea typeface="Arial"/>
                <a:cs typeface="Arial"/>
                <a:sym typeface="Arial"/>
              </a:rPr>
              <a:t> the input sequence using stride convolution or max-pooling (normally such that we have 1 feature every 40 ms).</a:t>
            </a:r>
            <a:endParaRPr b="0" i="0" sz="1400" u="none" cap="none" strike="noStrike">
              <a:solidFill>
                <a:srgbClr val="000000"/>
              </a:solidFill>
              <a:latin typeface="Arial"/>
              <a:ea typeface="Arial"/>
              <a:cs typeface="Arial"/>
              <a:sym typeface="Arial"/>
            </a:endParaRPr>
          </a:p>
        </p:txBody>
      </p:sp>
      <p:sp>
        <p:nvSpPr>
          <p:cNvPr id="1379" name="Google Shape;1379;p57"/>
          <p:cNvSpPr/>
          <p:nvPr/>
        </p:nvSpPr>
        <p:spPr>
          <a:xfrm>
            <a:off x="515900" y="3931200"/>
            <a:ext cx="1156200" cy="404400"/>
          </a:xfrm>
          <a:prstGeom prst="rect">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CNN</a:t>
            </a:r>
            <a:endParaRPr b="0" i="0" sz="1400" u="none" cap="none" strike="noStrike">
              <a:solidFill>
                <a:srgbClr val="000000"/>
              </a:solidFill>
              <a:latin typeface="Arial"/>
              <a:ea typeface="Arial"/>
              <a:cs typeface="Arial"/>
              <a:sym typeface="Arial"/>
            </a:endParaRPr>
          </a:p>
        </p:txBody>
      </p:sp>
      <p:sp>
        <p:nvSpPr>
          <p:cNvPr id="1380" name="Google Shape;1380;p57"/>
          <p:cNvSpPr/>
          <p:nvPr/>
        </p:nvSpPr>
        <p:spPr>
          <a:xfrm>
            <a:off x="515900" y="3321600"/>
            <a:ext cx="1156200" cy="404400"/>
          </a:xfrm>
          <a:prstGeom prst="rect">
            <a:avLst/>
          </a:prstGeom>
          <a:solidFill>
            <a:srgbClr val="E3F9D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381" name="Google Shape;1381;p57"/>
          <p:cNvSpPr/>
          <p:nvPr/>
        </p:nvSpPr>
        <p:spPr>
          <a:xfrm>
            <a:off x="515900" y="2712000"/>
            <a:ext cx="1156200" cy="404400"/>
          </a:xfrm>
          <a:prstGeom prst="rect">
            <a:avLst/>
          </a:prstGeom>
          <a:solidFill>
            <a:srgbClr val="29D2F5">
              <a:alpha val="21176"/>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DNN</a:t>
            </a:r>
            <a:endParaRPr b="0" i="0" sz="1400" u="none" cap="none" strike="noStrike">
              <a:solidFill>
                <a:srgbClr val="000000"/>
              </a:solidFill>
              <a:latin typeface="Arial"/>
              <a:ea typeface="Arial"/>
              <a:cs typeface="Arial"/>
              <a:sym typeface="Arial"/>
            </a:endParaRPr>
          </a:p>
        </p:txBody>
      </p:sp>
      <p:cxnSp>
        <p:nvCxnSpPr>
          <p:cNvPr id="1382" name="Google Shape;1382;p57"/>
          <p:cNvCxnSpPr>
            <a:endCxn id="1379" idx="2"/>
          </p:cNvCxnSpPr>
          <p:nvPr/>
        </p:nvCxnSpPr>
        <p:spPr>
          <a:xfrm rot="10800000">
            <a:off x="1094000" y="4335600"/>
            <a:ext cx="3300" cy="282300"/>
          </a:xfrm>
          <a:prstGeom prst="straightConnector1">
            <a:avLst/>
          </a:prstGeom>
          <a:noFill/>
          <a:ln cap="flat" cmpd="sng" w="9525">
            <a:solidFill>
              <a:srgbClr val="424242"/>
            </a:solidFill>
            <a:prstDash val="solid"/>
            <a:round/>
            <a:headEnd len="sm" w="sm" type="none"/>
            <a:tailEnd len="med" w="med" type="triangle"/>
          </a:ln>
        </p:spPr>
      </p:cxnSp>
      <p:sp>
        <p:nvSpPr>
          <p:cNvPr id="1383" name="Google Shape;1383;p57"/>
          <p:cNvSpPr txBox="1"/>
          <p:nvPr/>
        </p:nvSpPr>
        <p:spPr>
          <a:xfrm>
            <a:off x="939275" y="4540800"/>
            <a:ext cx="49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x</a:t>
            </a:r>
            <a:endParaRPr b="1" i="0" sz="1400" u="none" cap="none" strike="noStrike">
              <a:solidFill>
                <a:srgbClr val="000000"/>
              </a:solidFill>
              <a:latin typeface="Roboto"/>
              <a:ea typeface="Roboto"/>
              <a:cs typeface="Roboto"/>
              <a:sym typeface="Roboto"/>
            </a:endParaRPr>
          </a:p>
        </p:txBody>
      </p:sp>
      <p:cxnSp>
        <p:nvCxnSpPr>
          <p:cNvPr id="1384" name="Google Shape;1384;p57"/>
          <p:cNvCxnSpPr>
            <a:endCxn id="1380" idx="2"/>
          </p:cNvCxnSpPr>
          <p:nvPr/>
        </p:nvCxnSpPr>
        <p:spPr>
          <a:xfrm rot="10800000">
            <a:off x="1094000" y="3726000"/>
            <a:ext cx="3300" cy="206100"/>
          </a:xfrm>
          <a:prstGeom prst="straightConnector1">
            <a:avLst/>
          </a:prstGeom>
          <a:noFill/>
          <a:ln cap="flat" cmpd="sng" w="9525">
            <a:solidFill>
              <a:srgbClr val="424242"/>
            </a:solidFill>
            <a:prstDash val="solid"/>
            <a:round/>
            <a:headEnd len="sm" w="sm" type="none"/>
            <a:tailEnd len="med" w="med" type="triangle"/>
          </a:ln>
        </p:spPr>
      </p:cxnSp>
      <p:cxnSp>
        <p:nvCxnSpPr>
          <p:cNvPr id="1385" name="Google Shape;1385;p57"/>
          <p:cNvCxnSpPr/>
          <p:nvPr/>
        </p:nvCxnSpPr>
        <p:spPr>
          <a:xfrm rot="10800000">
            <a:off x="1094000" y="3116400"/>
            <a:ext cx="3300" cy="206100"/>
          </a:xfrm>
          <a:prstGeom prst="straightConnector1">
            <a:avLst/>
          </a:prstGeom>
          <a:noFill/>
          <a:ln cap="flat" cmpd="sng" w="9525">
            <a:solidFill>
              <a:srgbClr val="424242"/>
            </a:solidFill>
            <a:prstDash val="solid"/>
            <a:round/>
            <a:headEnd len="sm" w="sm" type="none"/>
            <a:tailEnd len="med" w="med" type="triangle"/>
          </a:ln>
        </p:spPr>
      </p:cxnSp>
      <p:cxnSp>
        <p:nvCxnSpPr>
          <p:cNvPr id="1386" name="Google Shape;1386;p57"/>
          <p:cNvCxnSpPr/>
          <p:nvPr/>
        </p:nvCxnSpPr>
        <p:spPr>
          <a:xfrm rot="10800000">
            <a:off x="1097300" y="2514000"/>
            <a:ext cx="0" cy="198900"/>
          </a:xfrm>
          <a:prstGeom prst="straightConnector1">
            <a:avLst/>
          </a:prstGeom>
          <a:noFill/>
          <a:ln cap="flat" cmpd="sng" w="9525">
            <a:solidFill>
              <a:srgbClr val="424242"/>
            </a:solidFill>
            <a:prstDash val="solid"/>
            <a:round/>
            <a:headEnd len="sm" w="sm" type="none"/>
            <a:tailEnd len="med" w="med" type="triangle"/>
          </a:ln>
        </p:spPr>
      </p:cxnSp>
      <p:sp>
        <p:nvSpPr>
          <p:cNvPr id="1387" name="Google Shape;1387;p57"/>
          <p:cNvSpPr txBox="1"/>
          <p:nvPr/>
        </p:nvSpPr>
        <p:spPr>
          <a:xfrm>
            <a:off x="489075" y="2112088"/>
            <a:ext cx="154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Encoded states</a:t>
            </a:r>
            <a:endParaRPr b="0" i="0" sz="1200" u="none" cap="none" strike="noStrike">
              <a:solidFill>
                <a:srgbClr val="000000"/>
              </a:solidFill>
              <a:latin typeface="Roboto"/>
              <a:ea typeface="Roboto"/>
              <a:cs typeface="Roboto"/>
              <a:sym typeface="Roboto"/>
            </a:endParaRPr>
          </a:p>
        </p:txBody>
      </p:sp>
      <p:sp>
        <p:nvSpPr>
          <p:cNvPr id="1388" name="Google Shape;1388;p57"/>
          <p:cNvSpPr txBox="1"/>
          <p:nvPr/>
        </p:nvSpPr>
        <p:spPr>
          <a:xfrm>
            <a:off x="2125975" y="2299600"/>
            <a:ext cx="6465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Adding an </a:t>
            </a:r>
            <a:r>
              <a:rPr b="1" i="0" lang="en-GB" sz="1400" u="none" cap="none" strike="noStrike">
                <a:solidFill>
                  <a:srgbClr val="000000"/>
                </a:solidFill>
                <a:latin typeface="Roboto"/>
                <a:ea typeface="Roboto"/>
                <a:cs typeface="Roboto"/>
                <a:sym typeface="Roboto"/>
              </a:rPr>
              <a:t>MLP</a:t>
            </a:r>
            <a:r>
              <a:rPr b="0" i="0" lang="en-GB" sz="1400" u="none" cap="none" strike="noStrike">
                <a:solidFill>
                  <a:srgbClr val="000000"/>
                </a:solidFill>
                <a:latin typeface="Roboto"/>
                <a:ea typeface="Roboto"/>
                <a:cs typeface="Roboto"/>
                <a:sym typeface="Roboto"/>
              </a:rPr>
              <a:t> with multiple layers to the back-end of the encoder can increase model capacity. </a:t>
            </a:r>
            <a:endParaRPr b="0" i="0" sz="1400" u="none" cap="none" strike="noStrike">
              <a:solidFill>
                <a:srgbClr val="000000"/>
              </a:solidFill>
              <a:latin typeface="Roboto"/>
              <a:ea typeface="Roboto"/>
              <a:cs typeface="Roboto"/>
              <a:sym typeface="Roboto"/>
            </a:endParaRPr>
          </a:p>
        </p:txBody>
      </p:sp>
      <p:sp>
        <p:nvSpPr>
          <p:cNvPr id="1389" name="Google Shape;1389;p57"/>
          <p:cNvSpPr txBox="1"/>
          <p:nvPr/>
        </p:nvSpPr>
        <p:spPr>
          <a:xfrm>
            <a:off x="2087725" y="3075275"/>
            <a:ext cx="654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popular </a:t>
            </a:r>
            <a:r>
              <a:rPr b="1" i="0" lang="en-GB" sz="1400" u="none" cap="none" strike="noStrike">
                <a:solidFill>
                  <a:srgbClr val="000000"/>
                </a:solidFill>
                <a:latin typeface="Roboto"/>
                <a:ea typeface="Roboto"/>
                <a:cs typeface="Roboto"/>
                <a:sym typeface="Roboto"/>
              </a:rPr>
              <a:t>CRDNN</a:t>
            </a:r>
            <a:r>
              <a:rPr b="0" i="0" lang="en-GB" sz="1400" u="none" cap="none" strike="noStrike">
                <a:solidFill>
                  <a:srgbClr val="000000"/>
                </a:solidFill>
                <a:latin typeface="Roboto"/>
                <a:ea typeface="Roboto"/>
                <a:cs typeface="Roboto"/>
                <a:sym typeface="Roboto"/>
              </a:rPr>
              <a:t> model performs well.</a:t>
            </a:r>
            <a:endParaRPr b="0" i="0" sz="1400" u="none" cap="none" strike="noStrike">
              <a:solidFill>
                <a:srgbClr val="000000"/>
              </a:solidFill>
              <a:latin typeface="Arial"/>
              <a:ea typeface="Arial"/>
              <a:cs typeface="Arial"/>
              <a:sym typeface="Arial"/>
            </a:endParaRPr>
          </a:p>
        </p:txBody>
      </p:sp>
      <p:sp>
        <p:nvSpPr>
          <p:cNvPr id="1390" name="Google Shape;1390;p57"/>
          <p:cNvSpPr txBox="1"/>
          <p:nvPr/>
        </p:nvSpPr>
        <p:spPr>
          <a:xfrm>
            <a:off x="2105800" y="3788000"/>
            <a:ext cx="663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decoder typically uses one or a few layers of</a:t>
            </a:r>
            <a:r>
              <a:rPr b="1" i="0" lang="en-GB" sz="1400" u="none" cap="none" strike="noStrike">
                <a:solidFill>
                  <a:srgbClr val="000000"/>
                </a:solidFill>
                <a:latin typeface="Roboto"/>
                <a:ea typeface="Roboto"/>
                <a:cs typeface="Roboto"/>
                <a:sym typeface="Roboto"/>
              </a:rPr>
              <a:t> LSTMs</a:t>
            </a:r>
            <a:r>
              <a:rPr b="0" i="0" lang="en-GB" sz="1400" u="none" cap="none" strike="noStrike">
                <a:solidFill>
                  <a:srgbClr val="000000"/>
                </a:solidFill>
                <a:latin typeface="Roboto"/>
                <a:ea typeface="Roboto"/>
                <a:cs typeface="Roboto"/>
                <a:sym typeface="Roboto"/>
              </a:rPr>
              <a:t> or </a:t>
            </a:r>
            <a:r>
              <a:rPr b="1" i="0" lang="en-GB" sz="1400" u="none" cap="none" strike="noStrike">
                <a:solidFill>
                  <a:srgbClr val="000000"/>
                </a:solidFill>
                <a:latin typeface="Roboto"/>
                <a:ea typeface="Roboto"/>
                <a:cs typeface="Roboto"/>
                <a:sym typeface="Roboto"/>
              </a:rPr>
              <a:t>GRUs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391" name="Google Shape;1391;p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000"/>
                                        <p:tgtEl>
                                          <p:spTgt spid="1379"/>
                                        </p:tgtEl>
                                      </p:cBhvr>
                                    </p:animEffect>
                                  </p:childTnLst>
                                </p:cTn>
                              </p:par>
                              <p:par>
                                <p:cTn fill="hold" nodeType="with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par>
                                <p:cTn fill="hold" nodeType="with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1000"/>
                                        <p:tgtEl>
                                          <p:spTgt spid="1382"/>
                                        </p:tgtEl>
                                      </p:cBhvr>
                                    </p:animEffect>
                                  </p:childTnLst>
                                </p:cTn>
                              </p:par>
                              <p:par>
                                <p:cTn fill="hold" nodeType="with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1000"/>
                                        <p:tgtEl>
                                          <p:spTgt spid="1383"/>
                                        </p:tgtEl>
                                      </p:cBhvr>
                                    </p:animEffect>
                                  </p:childTnLst>
                                </p:cTn>
                              </p:par>
                              <p:par>
                                <p:cTn fill="hold" nodeType="with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1000"/>
                                        <p:tgtEl>
                                          <p:spTgt spid="1384"/>
                                        </p:tgtEl>
                                      </p:cBhvr>
                                    </p:animEffect>
                                  </p:childTnLst>
                                </p:cTn>
                              </p:par>
                              <p:par>
                                <p:cTn fill="hold" nodeType="with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1000"/>
                                        <p:tgtEl>
                                          <p:spTgt spid="1385"/>
                                        </p:tgtEl>
                                      </p:cBhvr>
                                    </p:animEffect>
                                  </p:childTnLst>
                                </p:cTn>
                              </p:par>
                              <p:par>
                                <p:cTn fill="hold" nodeType="with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1000"/>
                                        <p:tgtEl>
                                          <p:spTgt spid="1386"/>
                                        </p:tgtEl>
                                      </p:cBhvr>
                                    </p:animEffect>
                                  </p:childTnLst>
                                </p:cTn>
                              </p:par>
                              <p:par>
                                <p:cTn fill="hold" nodeType="with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1000"/>
                                        <p:tgtEl>
                                          <p:spTgt spid="1387"/>
                                        </p:tgtEl>
                                      </p:cBhvr>
                                    </p:animEffect>
                                  </p:childTnLst>
                                </p:cTn>
                              </p:par>
                              <p:par>
                                <p:cTn fill="hold" nodeType="with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1000"/>
                                        <p:tgtEl>
                                          <p:spTgt spid="1388"/>
                                        </p:tgtEl>
                                      </p:cBhvr>
                                    </p:animEffect>
                                  </p:childTnLst>
                                </p:cTn>
                              </p:par>
                              <p:par>
                                <p:cTn fill="hold" nodeType="with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95" name="Shape 1395"/>
        <p:cNvGrpSpPr/>
        <p:nvPr/>
      </p:nvGrpSpPr>
      <p:grpSpPr>
        <a:xfrm>
          <a:off x="0" y="0"/>
          <a:ext cx="0" cy="0"/>
          <a:chOff x="0" y="0"/>
          <a:chExt cx="0" cy="0"/>
        </a:xfrm>
      </p:grpSpPr>
      <p:sp>
        <p:nvSpPr>
          <p:cNvPr id="1396" name="Google Shape;1396;p5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Transformer-based ASR</a:t>
            </a:r>
            <a:endParaRPr sz="2600"/>
          </a:p>
        </p:txBody>
      </p:sp>
      <p:sp>
        <p:nvSpPr>
          <p:cNvPr id="1397" name="Google Shape;1397;p58"/>
          <p:cNvSpPr txBox="1"/>
          <p:nvPr/>
        </p:nvSpPr>
        <p:spPr>
          <a:xfrm>
            <a:off x="424200" y="716875"/>
            <a:ext cx="517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As an alternative, we can use </a:t>
            </a:r>
            <a:r>
              <a:rPr b="1" i="0" lang="en-GB" sz="1400" u="none" cap="none" strike="noStrike">
                <a:solidFill>
                  <a:srgbClr val="000000"/>
                </a:solidFill>
                <a:latin typeface="Arial"/>
                <a:ea typeface="Arial"/>
                <a:cs typeface="Arial"/>
                <a:sym typeface="Arial"/>
              </a:rPr>
              <a:t>Transformers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398" name="Google Shape;1398;p58"/>
          <p:cNvPicPr preferRelativeResize="0"/>
          <p:nvPr/>
        </p:nvPicPr>
        <p:blipFill rotWithShape="1">
          <a:blip r:embed="rId3">
            <a:alphaModFix/>
          </a:blip>
          <a:srcRect b="0" l="0" r="0" t="0"/>
          <a:stretch/>
        </p:blipFill>
        <p:spPr>
          <a:xfrm>
            <a:off x="594500" y="1146275"/>
            <a:ext cx="3185399" cy="3874802"/>
          </a:xfrm>
          <a:prstGeom prst="rect">
            <a:avLst/>
          </a:prstGeom>
          <a:noFill/>
          <a:ln>
            <a:noFill/>
          </a:ln>
        </p:spPr>
      </p:pic>
      <p:sp>
        <p:nvSpPr>
          <p:cNvPr id="1399" name="Google Shape;1399;p58"/>
          <p:cNvSpPr/>
          <p:nvPr/>
        </p:nvSpPr>
        <p:spPr>
          <a:xfrm>
            <a:off x="1397725" y="4079075"/>
            <a:ext cx="640200" cy="55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58"/>
          <p:cNvSpPr/>
          <p:nvPr/>
        </p:nvSpPr>
        <p:spPr>
          <a:xfrm>
            <a:off x="2266925" y="1177900"/>
            <a:ext cx="6402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58"/>
          <p:cNvSpPr txBox="1"/>
          <p:nvPr/>
        </p:nvSpPr>
        <p:spPr>
          <a:xfrm>
            <a:off x="2208050" y="1141450"/>
            <a:ext cx="1157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Output tokens</a:t>
            </a:r>
            <a:endParaRPr b="0" i="0" sz="800" u="none" cap="none" strike="noStrike">
              <a:solidFill>
                <a:srgbClr val="000000"/>
              </a:solidFill>
              <a:latin typeface="Roboto"/>
              <a:ea typeface="Roboto"/>
              <a:cs typeface="Roboto"/>
              <a:sym typeface="Roboto"/>
            </a:endParaRPr>
          </a:p>
        </p:txBody>
      </p:sp>
      <p:sp>
        <p:nvSpPr>
          <p:cNvPr id="1402" name="Google Shape;1402;p58"/>
          <p:cNvSpPr txBox="1"/>
          <p:nvPr/>
        </p:nvSpPr>
        <p:spPr>
          <a:xfrm>
            <a:off x="3746875" y="1330300"/>
            <a:ext cx="5178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Transformers face a</a:t>
            </a:r>
            <a:r>
              <a:rPr b="1" i="0" lang="en-GB" sz="1400" u="none" cap="none" strike="noStrike">
                <a:solidFill>
                  <a:srgbClr val="000000"/>
                </a:solidFill>
                <a:latin typeface="Roboto"/>
                <a:ea typeface="Roboto"/>
                <a:cs typeface="Roboto"/>
                <a:sym typeface="Roboto"/>
              </a:rPr>
              <a:t> quadratic memory bottleneck</a:t>
            </a:r>
            <a:r>
              <a:rPr b="0" i="0" lang="en-GB" sz="1400" u="none" cap="none" strike="noStrike">
                <a:solidFill>
                  <a:srgbClr val="000000"/>
                </a:solidFill>
                <a:latin typeface="Roboto"/>
                <a:ea typeface="Roboto"/>
                <a:cs typeface="Roboto"/>
                <a:sym typeface="Roboto"/>
              </a:rPr>
              <a:t> with long sequences.</a:t>
            </a:r>
            <a:endParaRPr b="0" i="0" sz="1400" u="none" cap="none" strike="noStrike">
              <a:solidFill>
                <a:srgbClr val="000000"/>
              </a:solidFill>
              <a:latin typeface="Roboto"/>
              <a:ea typeface="Roboto"/>
              <a:cs typeface="Roboto"/>
              <a:sym typeface="Roboto"/>
            </a:endParaRPr>
          </a:p>
        </p:txBody>
      </p:sp>
      <p:sp>
        <p:nvSpPr>
          <p:cNvPr id="1403" name="Google Shape;1403;p58"/>
          <p:cNvSpPr txBox="1"/>
          <p:nvPr/>
        </p:nvSpPr>
        <p:spPr>
          <a:xfrm>
            <a:off x="3799675" y="2928275"/>
            <a:ext cx="5178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Training </a:t>
            </a:r>
            <a:r>
              <a:rPr b="1" i="0" lang="en-GB" sz="1400" u="none" cap="none" strike="noStrike">
                <a:solidFill>
                  <a:srgbClr val="000000"/>
                </a:solidFill>
                <a:latin typeface="Roboto"/>
                <a:ea typeface="Roboto"/>
                <a:cs typeface="Roboto"/>
                <a:sym typeface="Roboto"/>
              </a:rPr>
              <a:t>large Transformers</a:t>
            </a:r>
            <a:r>
              <a:rPr b="0" i="0" lang="en-GB" sz="1400" u="none" cap="none" strike="noStrike">
                <a:solidFill>
                  <a:srgbClr val="000000"/>
                </a:solidFill>
                <a:latin typeface="Roboto"/>
                <a:ea typeface="Roboto"/>
                <a:cs typeface="Roboto"/>
                <a:sym typeface="Roboto"/>
              </a:rPr>
              <a:t> can be challenging compared to RNN.</a:t>
            </a:r>
            <a:endParaRPr b="0" i="0" sz="1400" u="none" cap="none" strike="noStrike">
              <a:solidFill>
                <a:srgbClr val="000000"/>
              </a:solidFill>
              <a:latin typeface="Arial"/>
              <a:ea typeface="Arial"/>
              <a:cs typeface="Arial"/>
              <a:sym typeface="Arial"/>
            </a:endParaRPr>
          </a:p>
        </p:txBody>
      </p:sp>
      <p:sp>
        <p:nvSpPr>
          <p:cNvPr id="1404" name="Google Shape;1404;p58"/>
          <p:cNvSpPr txBox="1"/>
          <p:nvPr/>
        </p:nvSpPr>
        <p:spPr>
          <a:xfrm>
            <a:off x="3746875" y="3875825"/>
            <a:ext cx="52842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However, they often outperform RNN-based speech recognizers when trained with </a:t>
            </a:r>
            <a:r>
              <a:rPr b="1" i="0" lang="en-GB" sz="1400" u="none" cap="none" strike="noStrike">
                <a:solidFill>
                  <a:srgbClr val="000000"/>
                </a:solidFill>
                <a:latin typeface="Roboto"/>
                <a:ea typeface="Roboto"/>
                <a:cs typeface="Roboto"/>
                <a:sym typeface="Roboto"/>
              </a:rPr>
              <a:t>large datasets</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optimal hyperparameters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405" name="Google Shape;1405;p58"/>
          <p:cNvSpPr txBox="1"/>
          <p:nvPr/>
        </p:nvSpPr>
        <p:spPr>
          <a:xfrm>
            <a:off x="3778525" y="2196125"/>
            <a:ext cx="5220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Using a downsampling </a:t>
            </a:r>
            <a:r>
              <a:rPr b="1" i="0" lang="en-GB" sz="1400" u="none" cap="none" strike="noStrike">
                <a:solidFill>
                  <a:srgbClr val="000000"/>
                </a:solidFill>
                <a:latin typeface="Roboto"/>
                <a:ea typeface="Roboto"/>
                <a:cs typeface="Roboto"/>
                <a:sym typeface="Roboto"/>
              </a:rPr>
              <a:t>convolutional front-end </a:t>
            </a:r>
            <a:r>
              <a:rPr b="0" i="0" lang="en-GB" sz="1400" u="none" cap="none" strike="noStrike">
                <a:solidFill>
                  <a:srgbClr val="000000"/>
                </a:solidFill>
                <a:latin typeface="Roboto"/>
                <a:ea typeface="Roboto"/>
                <a:cs typeface="Roboto"/>
                <a:sym typeface="Roboto"/>
              </a:rPr>
              <a:t>is</a:t>
            </a:r>
            <a:r>
              <a:rPr b="1" i="0" lang="en-GB" sz="14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useful.</a:t>
            </a:r>
            <a:endParaRPr b="0" i="0" sz="1400" u="none" cap="none" strike="noStrike">
              <a:solidFill>
                <a:srgbClr val="000000"/>
              </a:solidFill>
              <a:latin typeface="Arial"/>
              <a:ea typeface="Arial"/>
              <a:cs typeface="Arial"/>
              <a:sym typeface="Arial"/>
            </a:endParaRPr>
          </a:p>
        </p:txBody>
      </p:sp>
      <p:sp>
        <p:nvSpPr>
          <p:cNvPr id="1406" name="Google Shape;1406;p58"/>
          <p:cNvSpPr/>
          <p:nvPr/>
        </p:nvSpPr>
        <p:spPr>
          <a:xfrm>
            <a:off x="1057100" y="4819050"/>
            <a:ext cx="21846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7" name="Google Shape;1407;p58"/>
          <p:cNvPicPr preferRelativeResize="0"/>
          <p:nvPr/>
        </p:nvPicPr>
        <p:blipFill rotWithShape="1">
          <a:blip r:embed="rId4">
            <a:alphaModFix/>
          </a:blip>
          <a:srcRect b="0" l="0" r="0" t="0"/>
          <a:stretch/>
        </p:blipFill>
        <p:spPr>
          <a:xfrm>
            <a:off x="1093625" y="4819075"/>
            <a:ext cx="1079250" cy="167700"/>
          </a:xfrm>
          <a:prstGeom prst="rect">
            <a:avLst/>
          </a:prstGeom>
          <a:noFill/>
          <a:ln>
            <a:noFill/>
          </a:ln>
        </p:spPr>
      </p:pic>
      <p:sp>
        <p:nvSpPr>
          <p:cNvPr id="1408" name="Google Shape;1408;p58"/>
          <p:cNvSpPr/>
          <p:nvPr/>
        </p:nvSpPr>
        <p:spPr>
          <a:xfrm>
            <a:off x="1093700" y="4441925"/>
            <a:ext cx="10791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Feature Extraction</a:t>
            </a:r>
            <a:endParaRPr b="0" i="0" sz="800" u="none" cap="none" strike="noStrike">
              <a:solidFill>
                <a:srgbClr val="000000"/>
              </a:solidFill>
              <a:latin typeface="Arial"/>
              <a:ea typeface="Arial"/>
              <a:cs typeface="Arial"/>
              <a:sym typeface="Arial"/>
            </a:endParaRPr>
          </a:p>
        </p:txBody>
      </p:sp>
      <p:cxnSp>
        <p:nvCxnSpPr>
          <p:cNvPr id="1409" name="Google Shape;1409;p58"/>
          <p:cNvCxnSpPr/>
          <p:nvPr/>
        </p:nvCxnSpPr>
        <p:spPr>
          <a:xfrm rot="10800000">
            <a:off x="1681925" y="4644213"/>
            <a:ext cx="0" cy="167700"/>
          </a:xfrm>
          <a:prstGeom prst="straightConnector1">
            <a:avLst/>
          </a:prstGeom>
          <a:noFill/>
          <a:ln cap="flat" cmpd="sng" w="9525">
            <a:solidFill>
              <a:srgbClr val="424242"/>
            </a:solidFill>
            <a:prstDash val="solid"/>
            <a:round/>
            <a:headEnd len="sm" w="sm" type="none"/>
            <a:tailEnd len="med" w="med" type="stealth"/>
          </a:ln>
        </p:spPr>
      </p:cxnSp>
      <p:sp>
        <p:nvSpPr>
          <p:cNvPr id="1410" name="Google Shape;1410;p58"/>
          <p:cNvSpPr/>
          <p:nvPr/>
        </p:nvSpPr>
        <p:spPr>
          <a:xfrm>
            <a:off x="1093700" y="4102325"/>
            <a:ext cx="1079100" cy="206700"/>
          </a:xfrm>
          <a:prstGeom prst="rect">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CNN</a:t>
            </a:r>
            <a:endParaRPr b="0" i="0" sz="800" u="none" cap="none" strike="noStrike">
              <a:solidFill>
                <a:srgbClr val="000000"/>
              </a:solidFill>
              <a:latin typeface="Arial"/>
              <a:ea typeface="Arial"/>
              <a:cs typeface="Arial"/>
              <a:sym typeface="Arial"/>
            </a:endParaRPr>
          </a:p>
        </p:txBody>
      </p:sp>
      <p:cxnSp>
        <p:nvCxnSpPr>
          <p:cNvPr id="1411" name="Google Shape;1411;p58"/>
          <p:cNvCxnSpPr/>
          <p:nvPr/>
        </p:nvCxnSpPr>
        <p:spPr>
          <a:xfrm flipH="1" rot="10800000">
            <a:off x="1681175" y="4309025"/>
            <a:ext cx="1500" cy="140400"/>
          </a:xfrm>
          <a:prstGeom prst="straightConnector1">
            <a:avLst/>
          </a:prstGeom>
          <a:noFill/>
          <a:ln cap="flat" cmpd="sng" w="9525">
            <a:solidFill>
              <a:srgbClr val="424242"/>
            </a:solidFill>
            <a:prstDash val="solid"/>
            <a:round/>
            <a:headEnd len="sm" w="sm" type="none"/>
            <a:tailEnd len="med" w="med" type="stealth"/>
          </a:ln>
        </p:spPr>
      </p:cxnSp>
      <p:sp>
        <p:nvSpPr>
          <p:cNvPr id="1412" name="Google Shape;1412;p5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1000"/>
                                        <p:tgtEl>
                                          <p:spTgt spid="1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1000"/>
                                        <p:tgtEl>
                                          <p:spTgt spid="1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1000"/>
                                        <p:tgtEl>
                                          <p:spTgt spid="1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16" name="Shape 1416"/>
        <p:cNvGrpSpPr/>
        <p:nvPr/>
      </p:nvGrpSpPr>
      <p:grpSpPr>
        <a:xfrm>
          <a:off x="0" y="0"/>
          <a:ext cx="0" cy="0"/>
          <a:chOff x="0" y="0"/>
          <a:chExt cx="0" cy="0"/>
        </a:xfrm>
      </p:grpSpPr>
      <p:sp>
        <p:nvSpPr>
          <p:cNvPr id="1417" name="Google Shape;1417;p5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Conformer</a:t>
            </a:r>
            <a:endParaRPr sz="2600"/>
          </a:p>
        </p:txBody>
      </p:sp>
      <p:sp>
        <p:nvSpPr>
          <p:cNvPr id="1418" name="Google Shape;1418;p59"/>
          <p:cNvSpPr txBox="1"/>
          <p:nvPr/>
        </p:nvSpPr>
        <p:spPr>
          <a:xfrm>
            <a:off x="424200" y="716875"/>
            <a:ext cx="8373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 the literature, several variations of Transformers have been proposed.</a:t>
            </a:r>
            <a:endParaRPr b="0" i="0" sz="1400" u="none" cap="none" strike="noStrike">
              <a:solidFill>
                <a:srgbClr val="000000"/>
              </a:solidFill>
              <a:latin typeface="Arial"/>
              <a:ea typeface="Arial"/>
              <a:cs typeface="Arial"/>
              <a:sym typeface="Arial"/>
            </a:endParaRPr>
          </a:p>
        </p:txBody>
      </p:sp>
      <p:sp>
        <p:nvSpPr>
          <p:cNvPr id="1419" name="Google Shape;1419;p59"/>
          <p:cNvSpPr/>
          <p:nvPr/>
        </p:nvSpPr>
        <p:spPr>
          <a:xfrm>
            <a:off x="818200" y="4360050"/>
            <a:ext cx="21846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59"/>
          <p:cNvSpPr txBox="1"/>
          <p:nvPr/>
        </p:nvSpPr>
        <p:spPr>
          <a:xfrm>
            <a:off x="3552675" y="1478875"/>
            <a:ext cx="5244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popular one used in ASR is the so-called </a:t>
            </a:r>
            <a:r>
              <a:rPr b="0" i="1" lang="en-GB" sz="1400" u="none" cap="none" strike="noStrike">
                <a:solidFill>
                  <a:srgbClr val="000000"/>
                </a:solidFill>
                <a:latin typeface="Arial"/>
                <a:ea typeface="Arial"/>
                <a:cs typeface="Arial"/>
                <a:sym typeface="Arial"/>
              </a:rPr>
              <a:t>Convolution-augmented Transformer</a:t>
            </a:r>
            <a:r>
              <a:rPr b="0" i="0" lang="en-GB" sz="1400" u="none" cap="none" strike="noStrike">
                <a:solidFill>
                  <a:srgbClr val="000000"/>
                </a:solidFill>
                <a:latin typeface="Arial"/>
                <a:ea typeface="Arial"/>
                <a:cs typeface="Arial"/>
                <a:sym typeface="Arial"/>
              </a:rPr>
              <a:t> (</a:t>
            </a:r>
            <a:r>
              <a:rPr b="1" i="0" lang="en-GB" sz="1400" u="none" cap="none" strike="noStrike">
                <a:solidFill>
                  <a:srgbClr val="000000"/>
                </a:solidFill>
                <a:latin typeface="Arial"/>
                <a:ea typeface="Arial"/>
                <a:cs typeface="Arial"/>
                <a:sym typeface="Arial"/>
              </a:rPr>
              <a:t>Conformer</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421" name="Google Shape;1421;p59"/>
          <p:cNvPicPr preferRelativeResize="0"/>
          <p:nvPr/>
        </p:nvPicPr>
        <p:blipFill rotWithShape="1">
          <a:blip r:embed="rId3">
            <a:alphaModFix/>
          </a:blip>
          <a:srcRect b="0" l="0" r="0" t="0"/>
          <a:stretch/>
        </p:blipFill>
        <p:spPr>
          <a:xfrm>
            <a:off x="377037" y="1280250"/>
            <a:ext cx="2853125" cy="3220674"/>
          </a:xfrm>
          <a:prstGeom prst="rect">
            <a:avLst/>
          </a:prstGeom>
          <a:noFill/>
          <a:ln>
            <a:noFill/>
          </a:ln>
        </p:spPr>
      </p:pic>
      <p:sp>
        <p:nvSpPr>
          <p:cNvPr id="1422" name="Google Shape;1422;p59"/>
          <p:cNvSpPr txBox="1"/>
          <p:nvPr/>
        </p:nvSpPr>
        <p:spPr>
          <a:xfrm>
            <a:off x="3552675" y="2382800"/>
            <a:ext cx="5502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conformer downsamples the input using a convolutional front-end (from 10ms to 40ms time resolution).</a:t>
            </a:r>
            <a:endParaRPr b="0" i="0" sz="1400" u="none" cap="none" strike="noStrike">
              <a:solidFill>
                <a:srgbClr val="000000"/>
              </a:solidFill>
              <a:latin typeface="Roboto"/>
              <a:ea typeface="Roboto"/>
              <a:cs typeface="Roboto"/>
              <a:sym typeface="Roboto"/>
            </a:endParaRPr>
          </a:p>
        </p:txBody>
      </p:sp>
      <p:sp>
        <p:nvSpPr>
          <p:cNvPr id="1423" name="Google Shape;1423;p59"/>
          <p:cNvSpPr txBox="1"/>
          <p:nvPr/>
        </p:nvSpPr>
        <p:spPr>
          <a:xfrm>
            <a:off x="3646200" y="3349725"/>
            <a:ext cx="5075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Moreover, it also interleaves </a:t>
            </a:r>
            <a:r>
              <a:rPr b="1" i="0" lang="en-GB" sz="1400" u="none" cap="none" strike="noStrike">
                <a:solidFill>
                  <a:srgbClr val="000000"/>
                </a:solidFill>
                <a:latin typeface="Roboto"/>
                <a:ea typeface="Roboto"/>
                <a:cs typeface="Roboto"/>
                <a:sym typeface="Roboto"/>
              </a:rPr>
              <a:t>attention</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convolution modules</a:t>
            </a:r>
            <a:r>
              <a:rPr b="0" i="0" lang="en-GB" sz="1400" u="none" cap="none" strike="noStrike">
                <a:solidFill>
                  <a:srgbClr val="000000"/>
                </a:solidFill>
                <a:latin typeface="Roboto"/>
                <a:ea typeface="Roboto"/>
                <a:cs typeface="Roboto"/>
                <a:sym typeface="Roboto"/>
              </a:rPr>
              <a:t> in the main conformer block.</a:t>
            </a:r>
            <a:endParaRPr b="0" i="0" sz="1400" u="none" cap="none" strike="noStrike">
              <a:solidFill>
                <a:srgbClr val="000000"/>
              </a:solidFill>
              <a:latin typeface="Roboto"/>
              <a:ea typeface="Roboto"/>
              <a:cs typeface="Roboto"/>
              <a:sym typeface="Roboto"/>
            </a:endParaRPr>
          </a:p>
        </p:txBody>
      </p:sp>
      <p:sp>
        <p:nvSpPr>
          <p:cNvPr id="1424" name="Google Shape;1424;p59"/>
          <p:cNvSpPr/>
          <p:nvPr/>
        </p:nvSpPr>
        <p:spPr>
          <a:xfrm>
            <a:off x="446475" y="3496075"/>
            <a:ext cx="1125600" cy="49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5" name="Google Shape;1425;p59"/>
          <p:cNvPicPr preferRelativeResize="0"/>
          <p:nvPr/>
        </p:nvPicPr>
        <p:blipFill rotWithShape="1">
          <a:blip r:embed="rId4">
            <a:alphaModFix/>
          </a:blip>
          <a:srcRect b="0" l="0" r="0" t="0"/>
          <a:stretch/>
        </p:blipFill>
        <p:spPr>
          <a:xfrm>
            <a:off x="609475" y="3907350"/>
            <a:ext cx="1079250" cy="167700"/>
          </a:xfrm>
          <a:prstGeom prst="rect">
            <a:avLst/>
          </a:prstGeom>
          <a:noFill/>
          <a:ln>
            <a:noFill/>
          </a:ln>
        </p:spPr>
      </p:pic>
      <p:sp>
        <p:nvSpPr>
          <p:cNvPr id="1426" name="Google Shape;1426;p59"/>
          <p:cNvSpPr/>
          <p:nvPr/>
        </p:nvSpPr>
        <p:spPr>
          <a:xfrm>
            <a:off x="609550" y="3530200"/>
            <a:ext cx="10791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Feature Extraction</a:t>
            </a:r>
            <a:endParaRPr b="0" i="0" sz="800" u="none" cap="none" strike="noStrike">
              <a:solidFill>
                <a:srgbClr val="000000"/>
              </a:solidFill>
              <a:latin typeface="Arial"/>
              <a:ea typeface="Arial"/>
              <a:cs typeface="Arial"/>
              <a:sym typeface="Arial"/>
            </a:endParaRPr>
          </a:p>
        </p:txBody>
      </p:sp>
      <p:cxnSp>
        <p:nvCxnSpPr>
          <p:cNvPr id="1427" name="Google Shape;1427;p59"/>
          <p:cNvCxnSpPr/>
          <p:nvPr/>
        </p:nvCxnSpPr>
        <p:spPr>
          <a:xfrm rot="10800000">
            <a:off x="1197775" y="3732488"/>
            <a:ext cx="0" cy="167700"/>
          </a:xfrm>
          <a:prstGeom prst="straightConnector1">
            <a:avLst/>
          </a:prstGeom>
          <a:noFill/>
          <a:ln cap="flat" cmpd="sng" w="9525">
            <a:solidFill>
              <a:srgbClr val="424242"/>
            </a:solidFill>
            <a:prstDash val="solid"/>
            <a:round/>
            <a:headEnd len="sm" w="sm" type="none"/>
            <a:tailEnd len="med" w="med" type="stealth"/>
          </a:ln>
        </p:spPr>
      </p:cxnSp>
      <p:sp>
        <p:nvSpPr>
          <p:cNvPr id="1428" name="Google Shape;1428;p59"/>
          <p:cNvSpPr txBox="1"/>
          <p:nvPr/>
        </p:nvSpPr>
        <p:spPr>
          <a:xfrm>
            <a:off x="3664375" y="4131875"/>
            <a:ext cx="52065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conformer blocks consist of two </a:t>
            </a:r>
            <a:r>
              <a:rPr b="1" i="0" lang="en-GB" sz="1400" u="none" cap="none" strike="noStrike">
                <a:solidFill>
                  <a:srgbClr val="000000"/>
                </a:solidFill>
                <a:latin typeface="Roboto"/>
                <a:ea typeface="Roboto"/>
                <a:cs typeface="Roboto"/>
                <a:sym typeface="Roboto"/>
              </a:rPr>
              <a:t>feedforward </a:t>
            </a:r>
            <a:r>
              <a:rPr b="0" i="0" lang="en-GB" sz="1400" u="none" cap="none" strike="noStrike">
                <a:solidFill>
                  <a:srgbClr val="000000"/>
                </a:solidFill>
                <a:latin typeface="Roboto"/>
                <a:ea typeface="Roboto"/>
                <a:cs typeface="Roboto"/>
                <a:sym typeface="Roboto"/>
              </a:rPr>
              <a:t>modules, a </a:t>
            </a:r>
            <a:r>
              <a:rPr b="1" i="0" lang="en-GB" sz="1400" u="none" cap="none" strike="noStrike">
                <a:solidFill>
                  <a:srgbClr val="000000"/>
                </a:solidFill>
                <a:latin typeface="Roboto"/>
                <a:ea typeface="Roboto"/>
                <a:cs typeface="Roboto"/>
                <a:sym typeface="Roboto"/>
              </a:rPr>
              <a:t>multi-head self-attention</a:t>
            </a:r>
            <a:r>
              <a:rPr b="0" i="0" lang="en-GB" sz="1400" u="none" cap="none" strike="noStrike">
                <a:solidFill>
                  <a:srgbClr val="000000"/>
                </a:solidFill>
                <a:latin typeface="Roboto"/>
                <a:ea typeface="Roboto"/>
                <a:cs typeface="Roboto"/>
                <a:sym typeface="Roboto"/>
              </a:rPr>
              <a:t> module, and a </a:t>
            </a:r>
            <a:r>
              <a:rPr b="1" i="0" lang="en-GB" sz="1400" u="none" cap="none" strike="noStrike">
                <a:solidFill>
                  <a:srgbClr val="000000"/>
                </a:solidFill>
                <a:latin typeface="Roboto"/>
                <a:ea typeface="Roboto"/>
                <a:cs typeface="Roboto"/>
                <a:sym typeface="Roboto"/>
              </a:rPr>
              <a:t>convolutional</a:t>
            </a:r>
            <a:r>
              <a:rPr b="0" i="0" lang="en-GB" sz="1400" u="none" cap="none" strike="noStrike">
                <a:solidFill>
                  <a:srgbClr val="000000"/>
                </a:solidFill>
                <a:latin typeface="Roboto"/>
                <a:ea typeface="Roboto"/>
                <a:cs typeface="Roboto"/>
                <a:sym typeface="Roboto"/>
              </a:rPr>
              <a:t> module.</a:t>
            </a:r>
            <a:endParaRPr b="0" i="0" sz="1400" u="none" cap="none" strike="noStrike">
              <a:solidFill>
                <a:srgbClr val="000000"/>
              </a:solidFill>
              <a:latin typeface="Roboto"/>
              <a:ea typeface="Roboto"/>
              <a:cs typeface="Roboto"/>
              <a:sym typeface="Roboto"/>
            </a:endParaRPr>
          </a:p>
        </p:txBody>
      </p:sp>
      <p:sp>
        <p:nvSpPr>
          <p:cNvPr id="1429" name="Google Shape;1429;p5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par>
                                <p:cTn fill="hold" nodeType="with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par>
                                <p:cTn fill="hold" nodeType="with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par>
                                <p:cTn fill="hold" nodeType="with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1000"/>
                                        <p:tgtEl>
                                          <p:spTgt spid="1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1000"/>
                                        <p:tgtEl>
                                          <p:spTgt spid="1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33" name="Shape 1433"/>
        <p:cNvGrpSpPr/>
        <p:nvPr/>
      </p:nvGrpSpPr>
      <p:grpSpPr>
        <a:xfrm>
          <a:off x="0" y="0"/>
          <a:ext cx="0" cy="0"/>
          <a:chOff x="0" y="0"/>
          <a:chExt cx="0" cy="0"/>
        </a:xfrm>
      </p:grpSpPr>
      <p:sp>
        <p:nvSpPr>
          <p:cNvPr id="1434" name="Google Shape;1434;p6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Conformer</a:t>
            </a:r>
            <a:endParaRPr sz="2600"/>
          </a:p>
        </p:txBody>
      </p:sp>
      <p:sp>
        <p:nvSpPr>
          <p:cNvPr id="1435" name="Google Shape;1435;p60"/>
          <p:cNvSpPr/>
          <p:nvPr/>
        </p:nvSpPr>
        <p:spPr>
          <a:xfrm>
            <a:off x="818200" y="4360050"/>
            <a:ext cx="21846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6" name="Google Shape;1436;p60"/>
          <p:cNvPicPr preferRelativeResize="0"/>
          <p:nvPr/>
        </p:nvPicPr>
        <p:blipFill rotWithShape="1">
          <a:blip r:embed="rId3">
            <a:alphaModFix/>
          </a:blip>
          <a:srcRect b="0" l="0" r="0" t="0"/>
          <a:stretch/>
        </p:blipFill>
        <p:spPr>
          <a:xfrm>
            <a:off x="377037" y="1280250"/>
            <a:ext cx="2853125" cy="3220674"/>
          </a:xfrm>
          <a:prstGeom prst="rect">
            <a:avLst/>
          </a:prstGeom>
          <a:noFill/>
          <a:ln>
            <a:noFill/>
          </a:ln>
        </p:spPr>
      </p:pic>
      <p:sp>
        <p:nvSpPr>
          <p:cNvPr id="1437" name="Google Shape;1437;p60"/>
          <p:cNvSpPr/>
          <p:nvPr/>
        </p:nvSpPr>
        <p:spPr>
          <a:xfrm>
            <a:off x="446475" y="3496075"/>
            <a:ext cx="1125600" cy="49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8" name="Google Shape;1438;p60"/>
          <p:cNvPicPr preferRelativeResize="0"/>
          <p:nvPr/>
        </p:nvPicPr>
        <p:blipFill rotWithShape="1">
          <a:blip r:embed="rId4">
            <a:alphaModFix/>
          </a:blip>
          <a:srcRect b="0" l="0" r="0" t="0"/>
          <a:stretch/>
        </p:blipFill>
        <p:spPr>
          <a:xfrm>
            <a:off x="609475" y="3907350"/>
            <a:ext cx="1079250" cy="167700"/>
          </a:xfrm>
          <a:prstGeom prst="rect">
            <a:avLst/>
          </a:prstGeom>
          <a:noFill/>
          <a:ln>
            <a:noFill/>
          </a:ln>
        </p:spPr>
      </p:pic>
      <p:sp>
        <p:nvSpPr>
          <p:cNvPr id="1439" name="Google Shape;1439;p60"/>
          <p:cNvSpPr/>
          <p:nvPr/>
        </p:nvSpPr>
        <p:spPr>
          <a:xfrm>
            <a:off x="609550" y="3530200"/>
            <a:ext cx="10791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Feature Extraction</a:t>
            </a:r>
            <a:endParaRPr b="0" i="0" sz="800" u="none" cap="none" strike="noStrike">
              <a:solidFill>
                <a:srgbClr val="000000"/>
              </a:solidFill>
              <a:latin typeface="Arial"/>
              <a:ea typeface="Arial"/>
              <a:cs typeface="Arial"/>
              <a:sym typeface="Arial"/>
            </a:endParaRPr>
          </a:p>
        </p:txBody>
      </p:sp>
      <p:cxnSp>
        <p:nvCxnSpPr>
          <p:cNvPr id="1440" name="Google Shape;1440;p60"/>
          <p:cNvCxnSpPr/>
          <p:nvPr/>
        </p:nvCxnSpPr>
        <p:spPr>
          <a:xfrm rot="10800000">
            <a:off x="1197775" y="3732488"/>
            <a:ext cx="0" cy="167700"/>
          </a:xfrm>
          <a:prstGeom prst="straightConnector1">
            <a:avLst/>
          </a:prstGeom>
          <a:noFill/>
          <a:ln cap="flat" cmpd="sng" w="9525">
            <a:solidFill>
              <a:srgbClr val="424242"/>
            </a:solidFill>
            <a:prstDash val="solid"/>
            <a:round/>
            <a:headEnd len="sm" w="sm" type="none"/>
            <a:tailEnd len="med" w="med" type="stealth"/>
          </a:ln>
        </p:spPr>
      </p:cxnSp>
      <p:sp>
        <p:nvSpPr>
          <p:cNvPr id="1441" name="Google Shape;1441;p60"/>
          <p:cNvSpPr/>
          <p:nvPr/>
        </p:nvSpPr>
        <p:spPr>
          <a:xfrm>
            <a:off x="1974400" y="3986525"/>
            <a:ext cx="987300" cy="3735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60"/>
          <p:cNvSpPr/>
          <p:nvPr/>
        </p:nvSpPr>
        <p:spPr>
          <a:xfrm>
            <a:off x="1974400" y="2001050"/>
            <a:ext cx="987300" cy="3735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3" name="Google Shape;1443;p60"/>
          <p:cNvPicPr preferRelativeResize="0"/>
          <p:nvPr/>
        </p:nvPicPr>
        <p:blipFill rotWithShape="1">
          <a:blip r:embed="rId5">
            <a:alphaModFix/>
          </a:blip>
          <a:srcRect b="0" l="0" r="0" t="0"/>
          <a:stretch/>
        </p:blipFill>
        <p:spPr>
          <a:xfrm>
            <a:off x="3491550" y="1908475"/>
            <a:ext cx="4657575" cy="845650"/>
          </a:xfrm>
          <a:prstGeom prst="rect">
            <a:avLst/>
          </a:prstGeom>
          <a:noFill/>
          <a:ln>
            <a:noFill/>
          </a:ln>
        </p:spPr>
      </p:pic>
      <p:sp>
        <p:nvSpPr>
          <p:cNvPr id="1444" name="Google Shape;1444;p60"/>
          <p:cNvSpPr txBox="1"/>
          <p:nvPr/>
        </p:nvSpPr>
        <p:spPr>
          <a:xfrm>
            <a:off x="3332575" y="1201000"/>
            <a:ext cx="5219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Each feedforward module is composed of the following operations:  </a:t>
            </a:r>
            <a:endParaRPr b="0" i="0" sz="1400" u="none" cap="none" strike="noStrike">
              <a:solidFill>
                <a:srgbClr val="000000"/>
              </a:solidFill>
              <a:latin typeface="Roboto"/>
              <a:ea typeface="Roboto"/>
              <a:cs typeface="Roboto"/>
              <a:sym typeface="Roboto"/>
            </a:endParaRPr>
          </a:p>
        </p:txBody>
      </p:sp>
      <p:pic>
        <p:nvPicPr>
          <p:cNvPr id="1445" name="Google Shape;1445;p60"/>
          <p:cNvPicPr preferRelativeResize="0"/>
          <p:nvPr/>
        </p:nvPicPr>
        <p:blipFill rotWithShape="1">
          <a:blip r:embed="rId6">
            <a:alphaModFix/>
          </a:blip>
          <a:srcRect b="0" l="0" r="0" t="0"/>
          <a:stretch/>
        </p:blipFill>
        <p:spPr>
          <a:xfrm>
            <a:off x="4011400" y="2991851"/>
            <a:ext cx="3276076" cy="1423450"/>
          </a:xfrm>
          <a:prstGeom prst="rect">
            <a:avLst/>
          </a:prstGeom>
          <a:noFill/>
          <a:ln>
            <a:noFill/>
          </a:ln>
        </p:spPr>
      </p:pic>
      <p:sp>
        <p:nvSpPr>
          <p:cNvPr id="1446" name="Google Shape;1446;p6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50" name="Shape 1450"/>
        <p:cNvGrpSpPr/>
        <p:nvPr/>
      </p:nvGrpSpPr>
      <p:grpSpPr>
        <a:xfrm>
          <a:off x="0" y="0"/>
          <a:ext cx="0" cy="0"/>
          <a:chOff x="0" y="0"/>
          <a:chExt cx="0" cy="0"/>
        </a:xfrm>
      </p:grpSpPr>
      <p:sp>
        <p:nvSpPr>
          <p:cNvPr id="1451" name="Google Shape;1451;p6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Conformer</a:t>
            </a:r>
            <a:endParaRPr sz="2600"/>
          </a:p>
        </p:txBody>
      </p:sp>
      <p:sp>
        <p:nvSpPr>
          <p:cNvPr id="1452" name="Google Shape;1452;p61"/>
          <p:cNvSpPr/>
          <p:nvPr/>
        </p:nvSpPr>
        <p:spPr>
          <a:xfrm>
            <a:off x="818200" y="4360050"/>
            <a:ext cx="21846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3" name="Google Shape;1453;p61"/>
          <p:cNvPicPr preferRelativeResize="0"/>
          <p:nvPr/>
        </p:nvPicPr>
        <p:blipFill rotWithShape="1">
          <a:blip r:embed="rId3">
            <a:alphaModFix/>
          </a:blip>
          <a:srcRect b="0" l="0" r="0" t="0"/>
          <a:stretch/>
        </p:blipFill>
        <p:spPr>
          <a:xfrm>
            <a:off x="377037" y="1280250"/>
            <a:ext cx="2853125" cy="3220674"/>
          </a:xfrm>
          <a:prstGeom prst="rect">
            <a:avLst/>
          </a:prstGeom>
          <a:noFill/>
          <a:ln>
            <a:noFill/>
          </a:ln>
        </p:spPr>
      </p:pic>
      <p:sp>
        <p:nvSpPr>
          <p:cNvPr id="1454" name="Google Shape;1454;p61"/>
          <p:cNvSpPr/>
          <p:nvPr/>
        </p:nvSpPr>
        <p:spPr>
          <a:xfrm>
            <a:off x="446475" y="3496075"/>
            <a:ext cx="1125600" cy="49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5" name="Google Shape;1455;p61"/>
          <p:cNvPicPr preferRelativeResize="0"/>
          <p:nvPr/>
        </p:nvPicPr>
        <p:blipFill rotWithShape="1">
          <a:blip r:embed="rId4">
            <a:alphaModFix/>
          </a:blip>
          <a:srcRect b="0" l="0" r="0" t="0"/>
          <a:stretch/>
        </p:blipFill>
        <p:spPr>
          <a:xfrm>
            <a:off x="609475" y="3907350"/>
            <a:ext cx="1079250" cy="167700"/>
          </a:xfrm>
          <a:prstGeom prst="rect">
            <a:avLst/>
          </a:prstGeom>
          <a:noFill/>
          <a:ln>
            <a:noFill/>
          </a:ln>
        </p:spPr>
      </p:pic>
      <p:sp>
        <p:nvSpPr>
          <p:cNvPr id="1456" name="Google Shape;1456;p61"/>
          <p:cNvSpPr/>
          <p:nvPr/>
        </p:nvSpPr>
        <p:spPr>
          <a:xfrm>
            <a:off x="609550" y="3530200"/>
            <a:ext cx="10791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Feature Extraction</a:t>
            </a:r>
            <a:endParaRPr b="0" i="0" sz="800" u="none" cap="none" strike="noStrike">
              <a:solidFill>
                <a:srgbClr val="000000"/>
              </a:solidFill>
              <a:latin typeface="Arial"/>
              <a:ea typeface="Arial"/>
              <a:cs typeface="Arial"/>
              <a:sym typeface="Arial"/>
            </a:endParaRPr>
          </a:p>
        </p:txBody>
      </p:sp>
      <p:cxnSp>
        <p:nvCxnSpPr>
          <p:cNvPr id="1457" name="Google Shape;1457;p61"/>
          <p:cNvCxnSpPr/>
          <p:nvPr/>
        </p:nvCxnSpPr>
        <p:spPr>
          <a:xfrm rot="10800000">
            <a:off x="1197775" y="3732488"/>
            <a:ext cx="0" cy="167700"/>
          </a:xfrm>
          <a:prstGeom prst="straightConnector1">
            <a:avLst/>
          </a:prstGeom>
          <a:noFill/>
          <a:ln cap="flat" cmpd="sng" w="9525">
            <a:solidFill>
              <a:srgbClr val="424242"/>
            </a:solidFill>
            <a:prstDash val="solid"/>
            <a:round/>
            <a:headEnd len="sm" w="sm" type="none"/>
            <a:tailEnd len="med" w="med" type="stealth"/>
          </a:ln>
        </p:spPr>
      </p:cxnSp>
      <p:sp>
        <p:nvSpPr>
          <p:cNvPr id="1458" name="Google Shape;1458;p61"/>
          <p:cNvSpPr/>
          <p:nvPr/>
        </p:nvSpPr>
        <p:spPr>
          <a:xfrm>
            <a:off x="1974400" y="3214700"/>
            <a:ext cx="987300" cy="3735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61"/>
          <p:cNvSpPr txBox="1"/>
          <p:nvPr/>
        </p:nvSpPr>
        <p:spPr>
          <a:xfrm>
            <a:off x="3332575" y="1201000"/>
            <a:ext cx="5219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multi-head self-attention module performs the following operations:</a:t>
            </a:r>
            <a:endParaRPr b="0" i="0" sz="1400" u="none" cap="none" strike="noStrike">
              <a:solidFill>
                <a:srgbClr val="000000"/>
              </a:solidFill>
              <a:latin typeface="Roboto"/>
              <a:ea typeface="Roboto"/>
              <a:cs typeface="Roboto"/>
              <a:sym typeface="Roboto"/>
            </a:endParaRPr>
          </a:p>
        </p:txBody>
      </p:sp>
      <p:pic>
        <p:nvPicPr>
          <p:cNvPr id="1460" name="Google Shape;1460;p61"/>
          <p:cNvPicPr preferRelativeResize="0"/>
          <p:nvPr/>
        </p:nvPicPr>
        <p:blipFill rotWithShape="1">
          <a:blip r:embed="rId5">
            <a:alphaModFix/>
          </a:blip>
          <a:srcRect b="0" l="0" r="0" t="0"/>
          <a:stretch/>
        </p:blipFill>
        <p:spPr>
          <a:xfrm>
            <a:off x="3777725" y="1972250"/>
            <a:ext cx="4245650" cy="865550"/>
          </a:xfrm>
          <a:prstGeom prst="rect">
            <a:avLst/>
          </a:prstGeom>
          <a:noFill/>
          <a:ln>
            <a:noFill/>
          </a:ln>
        </p:spPr>
      </p:pic>
      <p:sp>
        <p:nvSpPr>
          <p:cNvPr id="1461" name="Google Shape;1461;p61"/>
          <p:cNvSpPr txBox="1"/>
          <p:nvPr/>
        </p:nvSpPr>
        <p:spPr>
          <a:xfrm>
            <a:off x="3364025" y="3093650"/>
            <a:ext cx="5262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Conformer uses a special type of multi-head attention coupled with relative positional embeddings.</a:t>
            </a:r>
            <a:endParaRPr b="0" i="0" sz="1400" u="none" cap="none" strike="noStrike">
              <a:solidFill>
                <a:srgbClr val="000000"/>
              </a:solidFill>
              <a:latin typeface="Arial"/>
              <a:ea typeface="Arial"/>
              <a:cs typeface="Arial"/>
              <a:sym typeface="Arial"/>
            </a:endParaRPr>
          </a:p>
        </p:txBody>
      </p:sp>
      <p:sp>
        <p:nvSpPr>
          <p:cNvPr id="1462" name="Google Shape;1462;p61"/>
          <p:cNvSpPr txBox="1"/>
          <p:nvPr/>
        </p:nvSpPr>
        <p:spPr>
          <a:xfrm>
            <a:off x="3364025" y="3900200"/>
            <a:ext cx="5351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positional embeddings inject relative distance information into the attention scores directly.</a:t>
            </a:r>
            <a:endParaRPr b="0" i="0" sz="1400" u="none" cap="none" strike="noStrike">
              <a:solidFill>
                <a:srgbClr val="000000"/>
              </a:solidFill>
              <a:latin typeface="Arial"/>
              <a:ea typeface="Arial"/>
              <a:cs typeface="Arial"/>
              <a:sym typeface="Arial"/>
            </a:endParaRPr>
          </a:p>
        </p:txBody>
      </p:sp>
      <p:sp>
        <p:nvSpPr>
          <p:cNvPr id="1463" name="Google Shape;1463;p6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7" name="Shape 97"/>
        <p:cNvGrpSpPr/>
        <p:nvPr/>
      </p:nvGrpSpPr>
      <p:grpSpPr>
        <a:xfrm>
          <a:off x="0" y="0"/>
          <a:ext cx="0" cy="0"/>
          <a:chOff x="0" y="0"/>
          <a:chExt cx="0" cy="0"/>
        </a:xfrm>
      </p:grpSpPr>
      <p:sp>
        <p:nvSpPr>
          <p:cNvPr id="98" name="Google Shape;98;p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99" name="Google Shape;99;p17"/>
          <p:cNvSpPr txBox="1"/>
          <p:nvPr/>
        </p:nvSpPr>
        <p:spPr>
          <a:xfrm>
            <a:off x="2456475" y="915500"/>
            <a:ext cx="3539400" cy="52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Roboto"/>
                <a:ea typeface="Roboto"/>
                <a:cs typeface="Roboto"/>
                <a:sym typeface="Roboto"/>
              </a:rPr>
              <a:t>Automatic Speech Recognition (ASR)</a:t>
            </a:r>
            <a:endParaRPr b="0" i="0" sz="1400" u="sng" cap="none" strike="noStrike">
              <a:solidFill>
                <a:srgbClr val="000000"/>
              </a:solidFill>
              <a:latin typeface="Roboto"/>
              <a:ea typeface="Roboto"/>
              <a:cs typeface="Roboto"/>
              <a:sym typeface="Roboto"/>
            </a:endParaRPr>
          </a:p>
        </p:txBody>
      </p:sp>
      <p:pic>
        <p:nvPicPr>
          <p:cNvPr id="100" name="Google Shape;100;p17"/>
          <p:cNvPicPr preferRelativeResize="0"/>
          <p:nvPr/>
        </p:nvPicPr>
        <p:blipFill rotWithShape="1">
          <a:blip r:embed="rId3">
            <a:alphaModFix/>
          </a:blip>
          <a:srcRect b="0" l="0" r="0" t="0"/>
          <a:stretch/>
        </p:blipFill>
        <p:spPr>
          <a:xfrm>
            <a:off x="1847225" y="1778241"/>
            <a:ext cx="1520425" cy="825011"/>
          </a:xfrm>
          <a:prstGeom prst="rect">
            <a:avLst/>
          </a:prstGeom>
          <a:noFill/>
          <a:ln>
            <a:noFill/>
          </a:ln>
        </p:spPr>
      </p:pic>
      <p:sp>
        <p:nvSpPr>
          <p:cNvPr id="101" name="Google Shape;101;p17"/>
          <p:cNvSpPr/>
          <p:nvPr/>
        </p:nvSpPr>
        <p:spPr>
          <a:xfrm>
            <a:off x="3624450" y="2109900"/>
            <a:ext cx="256200" cy="161700"/>
          </a:xfrm>
          <a:prstGeom prst="rightArrow">
            <a:avLst>
              <a:gd fmla="val 50000" name="adj1"/>
              <a:gd fmla="val 50000" name="adj2"/>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p:nvPr/>
        </p:nvSpPr>
        <p:spPr>
          <a:xfrm>
            <a:off x="4056063" y="1889400"/>
            <a:ext cx="1273500" cy="602700"/>
          </a:xfrm>
          <a:prstGeom prst="rect">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7"/>
          <p:cNvSpPr txBox="1"/>
          <p:nvPr/>
        </p:nvSpPr>
        <p:spPr>
          <a:xfrm>
            <a:off x="4137450" y="1889400"/>
            <a:ext cx="1110600" cy="3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Speech</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Recognizer</a:t>
            </a:r>
            <a:endParaRPr b="0" i="0" sz="1400" u="none" cap="none" strike="noStrike">
              <a:solidFill>
                <a:srgbClr val="000000"/>
              </a:solidFill>
              <a:latin typeface="Roboto"/>
              <a:ea typeface="Roboto"/>
              <a:cs typeface="Roboto"/>
              <a:sym typeface="Roboto"/>
            </a:endParaRPr>
          </a:p>
        </p:txBody>
      </p:sp>
      <p:sp>
        <p:nvSpPr>
          <p:cNvPr id="104" name="Google Shape;104;p17"/>
          <p:cNvSpPr txBox="1"/>
          <p:nvPr/>
        </p:nvSpPr>
        <p:spPr>
          <a:xfrm>
            <a:off x="5943675" y="1970425"/>
            <a:ext cx="5562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Text</a:t>
            </a:r>
            <a:endParaRPr b="0" i="0" sz="1400" u="none" cap="none" strike="noStrike">
              <a:solidFill>
                <a:srgbClr val="000000"/>
              </a:solidFill>
              <a:latin typeface="Roboto"/>
              <a:ea typeface="Roboto"/>
              <a:cs typeface="Roboto"/>
              <a:sym typeface="Roboto"/>
            </a:endParaRPr>
          </a:p>
        </p:txBody>
      </p:sp>
      <p:sp>
        <p:nvSpPr>
          <p:cNvPr id="105" name="Google Shape;105;p17"/>
          <p:cNvSpPr/>
          <p:nvPr/>
        </p:nvSpPr>
        <p:spPr>
          <a:xfrm>
            <a:off x="5529450" y="2109900"/>
            <a:ext cx="256200" cy="161700"/>
          </a:xfrm>
          <a:prstGeom prst="rightArrow">
            <a:avLst>
              <a:gd fmla="val 50000" name="adj1"/>
              <a:gd fmla="val 50000" name="adj2"/>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7"/>
          <p:cNvSpPr txBox="1"/>
          <p:nvPr/>
        </p:nvSpPr>
        <p:spPr>
          <a:xfrm>
            <a:off x="1185800" y="3180150"/>
            <a:ext cx="690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Goal:</a:t>
            </a:r>
            <a:r>
              <a:rPr b="0" i="0" lang="en-GB" sz="1400" u="none" cap="none" strike="noStrike">
                <a:solidFill>
                  <a:srgbClr val="000000"/>
                </a:solidFill>
                <a:latin typeface="Roboto"/>
                <a:ea typeface="Roboto"/>
                <a:cs typeface="Roboto"/>
                <a:sym typeface="Roboto"/>
              </a:rPr>
              <a:t> convert a speech signal into the sequence of words uttered by the speaker.</a:t>
            </a:r>
            <a:endParaRPr b="0" i="0" sz="1400" u="none" cap="none" strike="noStrike">
              <a:solidFill>
                <a:srgbClr val="000000"/>
              </a:solidFill>
              <a:latin typeface="Roboto"/>
              <a:ea typeface="Roboto"/>
              <a:cs typeface="Roboto"/>
              <a:sym typeface="Roboto"/>
            </a:endParaRPr>
          </a:p>
        </p:txBody>
      </p:sp>
      <p:sp>
        <p:nvSpPr>
          <p:cNvPr id="107" name="Google Shape;107;p17"/>
          <p:cNvSpPr txBox="1"/>
          <p:nvPr/>
        </p:nvSpPr>
        <p:spPr>
          <a:xfrm>
            <a:off x="2456475" y="2517900"/>
            <a:ext cx="5562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x</a:t>
            </a:r>
            <a:endParaRPr b="1" i="0" sz="1400" u="none" cap="none" strike="noStrike">
              <a:solidFill>
                <a:srgbClr val="000000"/>
              </a:solidFill>
              <a:latin typeface="Roboto"/>
              <a:ea typeface="Roboto"/>
              <a:cs typeface="Roboto"/>
              <a:sym typeface="Roboto"/>
            </a:endParaRPr>
          </a:p>
        </p:txBody>
      </p:sp>
      <p:sp>
        <p:nvSpPr>
          <p:cNvPr id="108" name="Google Shape;108;p17"/>
          <p:cNvSpPr txBox="1"/>
          <p:nvPr/>
        </p:nvSpPr>
        <p:spPr>
          <a:xfrm>
            <a:off x="5901050" y="2385900"/>
            <a:ext cx="17604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w</a:t>
            </a:r>
            <a:r>
              <a:rPr b="0" i="0" lang="en-GB" sz="1400" u="none" cap="none" strike="noStrike">
                <a:solidFill>
                  <a:srgbClr val="000000"/>
                </a:solidFill>
                <a:latin typeface="Roboto"/>
                <a:ea typeface="Roboto"/>
                <a:cs typeface="Roboto"/>
                <a:sym typeface="Roboto"/>
              </a:rPr>
              <a:t> = [w</a:t>
            </a:r>
            <a:r>
              <a:rPr b="0" i="0" lang="en-GB" sz="800" u="none" cap="none" strike="noStrike">
                <a:solidFill>
                  <a:srgbClr val="000000"/>
                </a:solidFill>
                <a:latin typeface="Roboto"/>
                <a:ea typeface="Roboto"/>
                <a:cs typeface="Roboto"/>
                <a:sym typeface="Roboto"/>
              </a:rPr>
              <a:t>1</a:t>
            </a:r>
            <a:r>
              <a:rPr b="0" i="0" lang="en-GB" sz="1400" u="none" cap="none" strike="noStrike">
                <a:solidFill>
                  <a:srgbClr val="000000"/>
                </a:solidFill>
                <a:latin typeface="Roboto"/>
                <a:ea typeface="Roboto"/>
                <a:cs typeface="Roboto"/>
                <a:sym typeface="Roboto"/>
              </a:rPr>
              <a:t>, …, w</a:t>
            </a:r>
            <a:r>
              <a:rPr b="0" i="0" lang="en-GB" sz="800" u="none" cap="none" strike="noStrike">
                <a:solidFill>
                  <a:srgbClr val="000000"/>
                </a:solidFill>
                <a:latin typeface="Roboto"/>
                <a:ea typeface="Roboto"/>
                <a:cs typeface="Roboto"/>
                <a:sym typeface="Roboto"/>
              </a:rPr>
              <a:t>N</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09" name="Google Shape;109;p17"/>
          <p:cNvSpPr/>
          <p:nvPr/>
        </p:nvSpPr>
        <p:spPr>
          <a:xfrm>
            <a:off x="1161525" y="3187825"/>
            <a:ext cx="6619800" cy="37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 name="Google Shape;110;p17"/>
          <p:cNvPicPr preferRelativeResize="0"/>
          <p:nvPr/>
        </p:nvPicPr>
        <p:blipFill rotWithShape="1">
          <a:blip r:embed="rId4">
            <a:alphaModFix/>
          </a:blip>
          <a:srcRect b="0" l="0" r="0" t="0"/>
          <a:stretch/>
        </p:blipFill>
        <p:spPr>
          <a:xfrm>
            <a:off x="2064850" y="3906225"/>
            <a:ext cx="3659974" cy="658552"/>
          </a:xfrm>
          <a:prstGeom prst="rect">
            <a:avLst/>
          </a:prstGeom>
          <a:noFill/>
          <a:ln>
            <a:noFill/>
          </a:ln>
        </p:spPr>
      </p:pic>
      <p:sp>
        <p:nvSpPr>
          <p:cNvPr id="111" name="Google Shape;111;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67" name="Shape 1467"/>
        <p:cNvGrpSpPr/>
        <p:nvPr/>
      </p:nvGrpSpPr>
      <p:grpSpPr>
        <a:xfrm>
          <a:off x="0" y="0"/>
          <a:ext cx="0" cy="0"/>
          <a:chOff x="0" y="0"/>
          <a:chExt cx="0" cy="0"/>
        </a:xfrm>
      </p:grpSpPr>
      <p:sp>
        <p:nvSpPr>
          <p:cNvPr id="1468" name="Google Shape;1468;p6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Conformer</a:t>
            </a:r>
            <a:endParaRPr sz="2600"/>
          </a:p>
        </p:txBody>
      </p:sp>
      <p:sp>
        <p:nvSpPr>
          <p:cNvPr id="1469" name="Google Shape;1469;p62"/>
          <p:cNvSpPr/>
          <p:nvPr/>
        </p:nvSpPr>
        <p:spPr>
          <a:xfrm>
            <a:off x="818200" y="4360050"/>
            <a:ext cx="21846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0" name="Google Shape;1470;p62"/>
          <p:cNvPicPr preferRelativeResize="0"/>
          <p:nvPr/>
        </p:nvPicPr>
        <p:blipFill rotWithShape="1">
          <a:blip r:embed="rId3">
            <a:alphaModFix/>
          </a:blip>
          <a:srcRect b="0" l="0" r="0" t="0"/>
          <a:stretch/>
        </p:blipFill>
        <p:spPr>
          <a:xfrm>
            <a:off x="377037" y="1280250"/>
            <a:ext cx="2853125" cy="3220674"/>
          </a:xfrm>
          <a:prstGeom prst="rect">
            <a:avLst/>
          </a:prstGeom>
          <a:noFill/>
          <a:ln>
            <a:noFill/>
          </a:ln>
        </p:spPr>
      </p:pic>
      <p:sp>
        <p:nvSpPr>
          <p:cNvPr id="1471" name="Google Shape;1471;p62"/>
          <p:cNvSpPr/>
          <p:nvPr/>
        </p:nvSpPr>
        <p:spPr>
          <a:xfrm>
            <a:off x="446475" y="3496075"/>
            <a:ext cx="1125600" cy="49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2" name="Google Shape;1472;p62"/>
          <p:cNvPicPr preferRelativeResize="0"/>
          <p:nvPr/>
        </p:nvPicPr>
        <p:blipFill rotWithShape="1">
          <a:blip r:embed="rId4">
            <a:alphaModFix/>
          </a:blip>
          <a:srcRect b="0" l="0" r="0" t="0"/>
          <a:stretch/>
        </p:blipFill>
        <p:spPr>
          <a:xfrm>
            <a:off x="609475" y="3907350"/>
            <a:ext cx="1079250" cy="167700"/>
          </a:xfrm>
          <a:prstGeom prst="rect">
            <a:avLst/>
          </a:prstGeom>
          <a:noFill/>
          <a:ln>
            <a:noFill/>
          </a:ln>
        </p:spPr>
      </p:pic>
      <p:sp>
        <p:nvSpPr>
          <p:cNvPr id="1473" name="Google Shape;1473;p62"/>
          <p:cNvSpPr/>
          <p:nvPr/>
        </p:nvSpPr>
        <p:spPr>
          <a:xfrm>
            <a:off x="609550" y="3530200"/>
            <a:ext cx="10791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Feature Extraction</a:t>
            </a:r>
            <a:endParaRPr b="0" i="0" sz="800" u="none" cap="none" strike="noStrike">
              <a:solidFill>
                <a:srgbClr val="000000"/>
              </a:solidFill>
              <a:latin typeface="Arial"/>
              <a:ea typeface="Arial"/>
              <a:cs typeface="Arial"/>
              <a:sym typeface="Arial"/>
            </a:endParaRPr>
          </a:p>
        </p:txBody>
      </p:sp>
      <p:cxnSp>
        <p:nvCxnSpPr>
          <p:cNvPr id="1474" name="Google Shape;1474;p62"/>
          <p:cNvCxnSpPr/>
          <p:nvPr/>
        </p:nvCxnSpPr>
        <p:spPr>
          <a:xfrm rot="10800000">
            <a:off x="1197775" y="3732488"/>
            <a:ext cx="0" cy="167700"/>
          </a:xfrm>
          <a:prstGeom prst="straightConnector1">
            <a:avLst/>
          </a:prstGeom>
          <a:noFill/>
          <a:ln cap="flat" cmpd="sng" w="9525">
            <a:solidFill>
              <a:srgbClr val="424242"/>
            </a:solidFill>
            <a:prstDash val="solid"/>
            <a:round/>
            <a:headEnd len="sm" w="sm" type="none"/>
            <a:tailEnd len="med" w="med" type="stealth"/>
          </a:ln>
        </p:spPr>
      </p:cxnSp>
      <p:sp>
        <p:nvSpPr>
          <p:cNvPr id="1475" name="Google Shape;1475;p62"/>
          <p:cNvSpPr/>
          <p:nvPr/>
        </p:nvSpPr>
        <p:spPr>
          <a:xfrm>
            <a:off x="1974400" y="2605100"/>
            <a:ext cx="987300" cy="3735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62"/>
          <p:cNvSpPr txBox="1"/>
          <p:nvPr/>
        </p:nvSpPr>
        <p:spPr>
          <a:xfrm>
            <a:off x="3332575" y="820000"/>
            <a:ext cx="5545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convolution module performs the following operations:</a:t>
            </a:r>
            <a:endParaRPr b="0" i="0" sz="1400" u="none" cap="none" strike="noStrike">
              <a:solidFill>
                <a:srgbClr val="000000"/>
              </a:solidFill>
              <a:latin typeface="Roboto"/>
              <a:ea typeface="Roboto"/>
              <a:cs typeface="Roboto"/>
              <a:sym typeface="Roboto"/>
            </a:endParaRPr>
          </a:p>
        </p:txBody>
      </p:sp>
      <p:pic>
        <p:nvPicPr>
          <p:cNvPr id="1477" name="Google Shape;1477;p62"/>
          <p:cNvPicPr preferRelativeResize="0"/>
          <p:nvPr/>
        </p:nvPicPr>
        <p:blipFill rotWithShape="1">
          <a:blip r:embed="rId5">
            <a:alphaModFix/>
          </a:blip>
          <a:srcRect b="0" l="0" r="0" t="0"/>
          <a:stretch/>
        </p:blipFill>
        <p:spPr>
          <a:xfrm>
            <a:off x="3527450" y="1317800"/>
            <a:ext cx="5397400" cy="774065"/>
          </a:xfrm>
          <a:prstGeom prst="rect">
            <a:avLst/>
          </a:prstGeom>
          <a:noFill/>
          <a:ln>
            <a:noFill/>
          </a:ln>
        </p:spPr>
      </p:pic>
      <p:sp>
        <p:nvSpPr>
          <p:cNvPr id="1478" name="Google Shape;1478;p62"/>
          <p:cNvSpPr/>
          <p:nvPr/>
        </p:nvSpPr>
        <p:spPr>
          <a:xfrm>
            <a:off x="4437650" y="1529000"/>
            <a:ext cx="555600" cy="5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2"/>
          <p:cNvSpPr txBox="1"/>
          <p:nvPr/>
        </p:nvSpPr>
        <p:spPr>
          <a:xfrm>
            <a:off x="3542275" y="2204400"/>
            <a:ext cx="52743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Pointwise Convolution, every filter integrates over the </a:t>
            </a:r>
            <a:r>
              <a:rPr b="1" i="0" lang="en-GB" sz="1400" u="none" cap="none" strike="noStrike">
                <a:solidFill>
                  <a:srgbClr val="000000"/>
                </a:solidFill>
                <a:latin typeface="Roboto"/>
                <a:ea typeface="Roboto"/>
                <a:cs typeface="Roboto"/>
                <a:sym typeface="Roboto"/>
              </a:rPr>
              <a:t>channel axis</a:t>
            </a:r>
            <a:r>
              <a:rPr b="0" i="0" lang="en-GB" sz="1400" u="none" cap="none" strike="noStrike">
                <a:solidFill>
                  <a:srgbClr val="000000"/>
                </a:solidFill>
                <a:latin typeface="Roboto"/>
                <a:ea typeface="Roboto"/>
                <a:cs typeface="Roboto"/>
                <a:sym typeface="Roboto"/>
              </a:rPr>
              <a:t> only (not over the time axis).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use a number of filters equal to the number of output channels.</a:t>
            </a:r>
            <a:endParaRPr b="0" i="0" sz="1400" u="none" cap="none" strike="noStrike">
              <a:solidFill>
                <a:srgbClr val="000000"/>
              </a:solidFill>
              <a:latin typeface="Roboto"/>
              <a:ea typeface="Roboto"/>
              <a:cs typeface="Roboto"/>
              <a:sym typeface="Roboto"/>
            </a:endParaRPr>
          </a:p>
        </p:txBody>
      </p:sp>
      <p:sp>
        <p:nvSpPr>
          <p:cNvPr id="1480" name="Google Shape;1480;p62"/>
          <p:cNvSpPr/>
          <p:nvPr/>
        </p:nvSpPr>
        <p:spPr>
          <a:xfrm>
            <a:off x="4145475" y="3588200"/>
            <a:ext cx="1125600" cy="970500"/>
          </a:xfrm>
          <a:prstGeom prst="rect">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1" name="Google Shape;1481;p62"/>
          <p:cNvCxnSpPr/>
          <p:nvPr/>
        </p:nvCxnSpPr>
        <p:spPr>
          <a:xfrm flipH="1" rot="10800000">
            <a:off x="4158575" y="4735400"/>
            <a:ext cx="1091400" cy="6600"/>
          </a:xfrm>
          <a:prstGeom prst="straightConnector1">
            <a:avLst/>
          </a:prstGeom>
          <a:noFill/>
          <a:ln cap="flat" cmpd="sng" w="9525">
            <a:solidFill>
              <a:schemeClr val="dk2"/>
            </a:solidFill>
            <a:prstDash val="solid"/>
            <a:round/>
            <a:headEnd len="sm" w="sm" type="none"/>
            <a:tailEnd len="med" w="med" type="triangle"/>
          </a:ln>
        </p:spPr>
      </p:cxnSp>
      <p:sp>
        <p:nvSpPr>
          <p:cNvPr id="1482" name="Google Shape;1482;p62"/>
          <p:cNvSpPr txBox="1"/>
          <p:nvPr/>
        </p:nvSpPr>
        <p:spPr>
          <a:xfrm>
            <a:off x="4356075" y="4735400"/>
            <a:ext cx="91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Roboto"/>
              <a:ea typeface="Roboto"/>
              <a:cs typeface="Roboto"/>
              <a:sym typeface="Roboto"/>
            </a:endParaRPr>
          </a:p>
        </p:txBody>
      </p:sp>
      <p:cxnSp>
        <p:nvCxnSpPr>
          <p:cNvPr id="1483" name="Google Shape;1483;p62"/>
          <p:cNvCxnSpPr/>
          <p:nvPr/>
        </p:nvCxnSpPr>
        <p:spPr>
          <a:xfrm flipH="1" rot="10800000">
            <a:off x="3975575" y="3578825"/>
            <a:ext cx="6600" cy="986700"/>
          </a:xfrm>
          <a:prstGeom prst="straightConnector1">
            <a:avLst/>
          </a:prstGeom>
          <a:noFill/>
          <a:ln cap="flat" cmpd="sng" w="9525">
            <a:solidFill>
              <a:schemeClr val="dk2"/>
            </a:solidFill>
            <a:prstDash val="solid"/>
            <a:round/>
            <a:headEnd len="sm" w="sm" type="none"/>
            <a:tailEnd len="med" w="med" type="triangle"/>
          </a:ln>
        </p:spPr>
      </p:cxnSp>
      <p:sp>
        <p:nvSpPr>
          <p:cNvPr id="1484" name="Google Shape;1484;p62"/>
          <p:cNvSpPr txBox="1"/>
          <p:nvPr/>
        </p:nvSpPr>
        <p:spPr>
          <a:xfrm rot="-5400000">
            <a:off x="3309638" y="3828450"/>
            <a:ext cx="1079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Input Channels</a:t>
            </a:r>
            <a:endParaRPr b="0" i="0" sz="1000" u="none" cap="none" strike="noStrike">
              <a:solidFill>
                <a:srgbClr val="000000"/>
              </a:solidFill>
              <a:latin typeface="Roboto"/>
              <a:ea typeface="Roboto"/>
              <a:cs typeface="Roboto"/>
              <a:sym typeface="Roboto"/>
            </a:endParaRPr>
          </a:p>
        </p:txBody>
      </p:sp>
      <p:sp>
        <p:nvSpPr>
          <p:cNvPr id="1485" name="Google Shape;1485;p62"/>
          <p:cNvSpPr/>
          <p:nvPr/>
        </p:nvSpPr>
        <p:spPr>
          <a:xfrm>
            <a:off x="5596525" y="3711600"/>
            <a:ext cx="915000" cy="572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Pointwise Conv</a:t>
            </a:r>
            <a:endParaRPr b="0" i="0" sz="1200" u="none" cap="none" strike="noStrike">
              <a:solidFill>
                <a:srgbClr val="000000"/>
              </a:solidFill>
              <a:latin typeface="Arial"/>
              <a:ea typeface="Arial"/>
              <a:cs typeface="Arial"/>
              <a:sym typeface="Arial"/>
            </a:endParaRPr>
          </a:p>
        </p:txBody>
      </p:sp>
      <p:sp>
        <p:nvSpPr>
          <p:cNvPr id="1486" name="Google Shape;1486;p62"/>
          <p:cNvSpPr/>
          <p:nvPr/>
        </p:nvSpPr>
        <p:spPr>
          <a:xfrm>
            <a:off x="7269675" y="3588200"/>
            <a:ext cx="1125600" cy="970500"/>
          </a:xfrm>
          <a:prstGeom prst="rect">
            <a:avLst/>
          </a:prstGeom>
          <a:solidFill>
            <a:srgbClr val="84FB89">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7" name="Google Shape;1487;p62"/>
          <p:cNvCxnSpPr/>
          <p:nvPr/>
        </p:nvCxnSpPr>
        <p:spPr>
          <a:xfrm flipH="1" rot="10800000">
            <a:off x="7282775" y="4735400"/>
            <a:ext cx="1091400" cy="6600"/>
          </a:xfrm>
          <a:prstGeom prst="straightConnector1">
            <a:avLst/>
          </a:prstGeom>
          <a:noFill/>
          <a:ln cap="flat" cmpd="sng" w="9525">
            <a:solidFill>
              <a:schemeClr val="dk2"/>
            </a:solidFill>
            <a:prstDash val="solid"/>
            <a:round/>
            <a:headEnd len="sm" w="sm" type="none"/>
            <a:tailEnd len="med" w="med" type="triangle"/>
          </a:ln>
        </p:spPr>
      </p:cxnSp>
      <p:sp>
        <p:nvSpPr>
          <p:cNvPr id="1488" name="Google Shape;1488;p62"/>
          <p:cNvSpPr txBox="1"/>
          <p:nvPr/>
        </p:nvSpPr>
        <p:spPr>
          <a:xfrm>
            <a:off x="7480275" y="4735400"/>
            <a:ext cx="91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Roboto"/>
              <a:ea typeface="Roboto"/>
              <a:cs typeface="Roboto"/>
              <a:sym typeface="Roboto"/>
            </a:endParaRPr>
          </a:p>
        </p:txBody>
      </p:sp>
      <p:cxnSp>
        <p:nvCxnSpPr>
          <p:cNvPr id="1489" name="Google Shape;1489;p62"/>
          <p:cNvCxnSpPr/>
          <p:nvPr/>
        </p:nvCxnSpPr>
        <p:spPr>
          <a:xfrm flipH="1" rot="10800000">
            <a:off x="7099775" y="3578825"/>
            <a:ext cx="6600" cy="986700"/>
          </a:xfrm>
          <a:prstGeom prst="straightConnector1">
            <a:avLst/>
          </a:prstGeom>
          <a:noFill/>
          <a:ln cap="flat" cmpd="sng" w="9525">
            <a:solidFill>
              <a:schemeClr val="dk2"/>
            </a:solidFill>
            <a:prstDash val="solid"/>
            <a:round/>
            <a:headEnd len="sm" w="sm" type="none"/>
            <a:tailEnd len="med" w="med" type="triangle"/>
          </a:ln>
        </p:spPr>
      </p:cxnSp>
      <p:sp>
        <p:nvSpPr>
          <p:cNvPr id="1490" name="Google Shape;1490;p62"/>
          <p:cNvSpPr txBox="1"/>
          <p:nvPr/>
        </p:nvSpPr>
        <p:spPr>
          <a:xfrm rot="-5400000">
            <a:off x="6391900" y="3828450"/>
            <a:ext cx="1224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Output Channels</a:t>
            </a:r>
            <a:endParaRPr b="0" i="0" sz="1000" u="none" cap="none" strike="noStrike">
              <a:solidFill>
                <a:srgbClr val="000000"/>
              </a:solidFill>
              <a:latin typeface="Roboto"/>
              <a:ea typeface="Roboto"/>
              <a:cs typeface="Roboto"/>
              <a:sym typeface="Roboto"/>
            </a:endParaRPr>
          </a:p>
        </p:txBody>
      </p:sp>
      <p:sp>
        <p:nvSpPr>
          <p:cNvPr id="1491" name="Google Shape;1491;p62"/>
          <p:cNvSpPr/>
          <p:nvPr/>
        </p:nvSpPr>
        <p:spPr>
          <a:xfrm>
            <a:off x="5294600" y="3959975"/>
            <a:ext cx="278400" cy="16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62"/>
          <p:cNvSpPr/>
          <p:nvPr/>
        </p:nvSpPr>
        <p:spPr>
          <a:xfrm>
            <a:off x="6572013" y="3959975"/>
            <a:ext cx="278400" cy="16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62"/>
          <p:cNvSpPr/>
          <p:nvPr/>
        </p:nvSpPr>
        <p:spPr>
          <a:xfrm>
            <a:off x="4145475" y="3593975"/>
            <a:ext cx="128700" cy="970500"/>
          </a:xfrm>
          <a:prstGeom prst="rect">
            <a:avLst/>
          </a:prstGeom>
          <a:solidFill>
            <a:srgbClr val="4FC3F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4" name="Google Shape;1494;p62"/>
          <p:cNvCxnSpPr>
            <a:stCxn id="1493" idx="3"/>
          </p:cNvCxnSpPr>
          <p:nvPr/>
        </p:nvCxnSpPr>
        <p:spPr>
          <a:xfrm>
            <a:off x="4274175" y="4079225"/>
            <a:ext cx="183000" cy="4800"/>
          </a:xfrm>
          <a:prstGeom prst="straightConnector1">
            <a:avLst/>
          </a:prstGeom>
          <a:noFill/>
          <a:ln cap="flat" cmpd="sng" w="9525">
            <a:solidFill>
              <a:schemeClr val="dk2"/>
            </a:solidFill>
            <a:prstDash val="solid"/>
            <a:round/>
            <a:headEnd len="sm" w="sm" type="none"/>
            <a:tailEnd len="med" w="med" type="triangle"/>
          </a:ln>
        </p:spPr>
      </p:cxnSp>
      <p:sp>
        <p:nvSpPr>
          <p:cNvPr id="1495" name="Google Shape;1495;p62"/>
          <p:cNvSpPr/>
          <p:nvPr/>
        </p:nvSpPr>
        <p:spPr>
          <a:xfrm>
            <a:off x="7409450" y="1529000"/>
            <a:ext cx="555600" cy="5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6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par>
                                <p:cTn fill="hold" nodeType="with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10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par>
                                <p:cTn fill="hold" nodeType="with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par>
                                <p:cTn fill="hold" nodeType="with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par>
                                <p:cTn fill="hold" nodeType="with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par>
                                <p:cTn fill="hold" nodeType="with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00" name="Shape 1500"/>
        <p:cNvGrpSpPr/>
        <p:nvPr/>
      </p:nvGrpSpPr>
      <p:grpSpPr>
        <a:xfrm>
          <a:off x="0" y="0"/>
          <a:ext cx="0" cy="0"/>
          <a:chOff x="0" y="0"/>
          <a:chExt cx="0" cy="0"/>
        </a:xfrm>
      </p:grpSpPr>
      <p:sp>
        <p:nvSpPr>
          <p:cNvPr id="1501" name="Google Shape;1501;p6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Conformer</a:t>
            </a:r>
            <a:endParaRPr sz="2600"/>
          </a:p>
        </p:txBody>
      </p:sp>
      <p:sp>
        <p:nvSpPr>
          <p:cNvPr id="1502" name="Google Shape;1502;p63"/>
          <p:cNvSpPr/>
          <p:nvPr/>
        </p:nvSpPr>
        <p:spPr>
          <a:xfrm>
            <a:off x="818200" y="4360050"/>
            <a:ext cx="21846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3" name="Google Shape;1503;p63"/>
          <p:cNvPicPr preferRelativeResize="0"/>
          <p:nvPr/>
        </p:nvPicPr>
        <p:blipFill rotWithShape="1">
          <a:blip r:embed="rId3">
            <a:alphaModFix/>
          </a:blip>
          <a:srcRect b="0" l="0" r="0" t="0"/>
          <a:stretch/>
        </p:blipFill>
        <p:spPr>
          <a:xfrm>
            <a:off x="377037" y="1280250"/>
            <a:ext cx="2853125" cy="3220674"/>
          </a:xfrm>
          <a:prstGeom prst="rect">
            <a:avLst/>
          </a:prstGeom>
          <a:noFill/>
          <a:ln>
            <a:noFill/>
          </a:ln>
        </p:spPr>
      </p:pic>
      <p:sp>
        <p:nvSpPr>
          <p:cNvPr id="1504" name="Google Shape;1504;p63"/>
          <p:cNvSpPr/>
          <p:nvPr/>
        </p:nvSpPr>
        <p:spPr>
          <a:xfrm>
            <a:off x="446475" y="3496075"/>
            <a:ext cx="1125600" cy="49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5" name="Google Shape;1505;p63"/>
          <p:cNvPicPr preferRelativeResize="0"/>
          <p:nvPr/>
        </p:nvPicPr>
        <p:blipFill rotWithShape="1">
          <a:blip r:embed="rId4">
            <a:alphaModFix/>
          </a:blip>
          <a:srcRect b="0" l="0" r="0" t="0"/>
          <a:stretch/>
        </p:blipFill>
        <p:spPr>
          <a:xfrm>
            <a:off x="609475" y="3907350"/>
            <a:ext cx="1079250" cy="167700"/>
          </a:xfrm>
          <a:prstGeom prst="rect">
            <a:avLst/>
          </a:prstGeom>
          <a:noFill/>
          <a:ln>
            <a:noFill/>
          </a:ln>
        </p:spPr>
      </p:pic>
      <p:sp>
        <p:nvSpPr>
          <p:cNvPr id="1506" name="Google Shape;1506;p63"/>
          <p:cNvSpPr/>
          <p:nvPr/>
        </p:nvSpPr>
        <p:spPr>
          <a:xfrm>
            <a:off x="609550" y="3530200"/>
            <a:ext cx="10791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Feature Extraction</a:t>
            </a:r>
            <a:endParaRPr b="0" i="0" sz="800" u="none" cap="none" strike="noStrike">
              <a:solidFill>
                <a:srgbClr val="000000"/>
              </a:solidFill>
              <a:latin typeface="Arial"/>
              <a:ea typeface="Arial"/>
              <a:cs typeface="Arial"/>
              <a:sym typeface="Arial"/>
            </a:endParaRPr>
          </a:p>
        </p:txBody>
      </p:sp>
      <p:cxnSp>
        <p:nvCxnSpPr>
          <p:cNvPr id="1507" name="Google Shape;1507;p63"/>
          <p:cNvCxnSpPr/>
          <p:nvPr/>
        </p:nvCxnSpPr>
        <p:spPr>
          <a:xfrm rot="10800000">
            <a:off x="1197775" y="3732488"/>
            <a:ext cx="0" cy="167700"/>
          </a:xfrm>
          <a:prstGeom prst="straightConnector1">
            <a:avLst/>
          </a:prstGeom>
          <a:noFill/>
          <a:ln cap="flat" cmpd="sng" w="9525">
            <a:solidFill>
              <a:srgbClr val="424242"/>
            </a:solidFill>
            <a:prstDash val="solid"/>
            <a:round/>
            <a:headEnd len="sm" w="sm" type="none"/>
            <a:tailEnd len="med" w="med" type="stealth"/>
          </a:ln>
        </p:spPr>
      </p:cxnSp>
      <p:sp>
        <p:nvSpPr>
          <p:cNvPr id="1508" name="Google Shape;1508;p63"/>
          <p:cNvSpPr/>
          <p:nvPr/>
        </p:nvSpPr>
        <p:spPr>
          <a:xfrm>
            <a:off x="1974400" y="2605100"/>
            <a:ext cx="987300" cy="3735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63"/>
          <p:cNvSpPr txBox="1"/>
          <p:nvPr/>
        </p:nvSpPr>
        <p:spPr>
          <a:xfrm>
            <a:off x="3555225" y="2397513"/>
            <a:ext cx="54411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Depthwise Convolution each filter integrates over the </a:t>
            </a:r>
            <a:r>
              <a:rPr b="1" i="0" lang="en-GB" sz="1400" u="none" cap="none" strike="noStrike">
                <a:solidFill>
                  <a:srgbClr val="000000"/>
                </a:solidFill>
                <a:latin typeface="Roboto"/>
                <a:ea typeface="Roboto"/>
                <a:cs typeface="Roboto"/>
                <a:sym typeface="Roboto"/>
              </a:rPr>
              <a:t>time axis</a:t>
            </a:r>
            <a:r>
              <a:rPr b="0" i="0" lang="en-GB" sz="1400" u="none" cap="none" strike="noStrike">
                <a:solidFill>
                  <a:srgbClr val="000000"/>
                </a:solidFill>
                <a:latin typeface="Roboto"/>
                <a:ea typeface="Roboto"/>
                <a:cs typeface="Roboto"/>
                <a:sym typeface="Roboto"/>
              </a:rPr>
              <a:t> only (not over the channel axis).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use a different filter for each input channel</a:t>
            </a:r>
            <a:endParaRPr b="0" i="0" sz="1400" u="none" cap="none" strike="noStrike">
              <a:solidFill>
                <a:srgbClr val="000000"/>
              </a:solidFill>
              <a:latin typeface="Roboto"/>
              <a:ea typeface="Roboto"/>
              <a:cs typeface="Roboto"/>
              <a:sym typeface="Roboto"/>
            </a:endParaRPr>
          </a:p>
        </p:txBody>
      </p:sp>
      <p:sp>
        <p:nvSpPr>
          <p:cNvPr id="1510" name="Google Shape;1510;p63"/>
          <p:cNvSpPr/>
          <p:nvPr/>
        </p:nvSpPr>
        <p:spPr>
          <a:xfrm>
            <a:off x="4145475" y="3732500"/>
            <a:ext cx="1125600" cy="909300"/>
          </a:xfrm>
          <a:prstGeom prst="rect">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1" name="Google Shape;1511;p63"/>
          <p:cNvCxnSpPr/>
          <p:nvPr/>
        </p:nvCxnSpPr>
        <p:spPr>
          <a:xfrm flipH="1" rot="10800000">
            <a:off x="4158575" y="4811600"/>
            <a:ext cx="1091400" cy="6600"/>
          </a:xfrm>
          <a:prstGeom prst="straightConnector1">
            <a:avLst/>
          </a:prstGeom>
          <a:noFill/>
          <a:ln cap="flat" cmpd="sng" w="9525">
            <a:solidFill>
              <a:schemeClr val="dk2"/>
            </a:solidFill>
            <a:prstDash val="solid"/>
            <a:round/>
            <a:headEnd len="sm" w="sm" type="none"/>
            <a:tailEnd len="med" w="med" type="triangle"/>
          </a:ln>
        </p:spPr>
      </p:cxnSp>
      <p:sp>
        <p:nvSpPr>
          <p:cNvPr id="1512" name="Google Shape;1512;p63"/>
          <p:cNvSpPr txBox="1"/>
          <p:nvPr/>
        </p:nvSpPr>
        <p:spPr>
          <a:xfrm>
            <a:off x="4356075" y="4811600"/>
            <a:ext cx="91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Roboto"/>
              <a:ea typeface="Roboto"/>
              <a:cs typeface="Roboto"/>
              <a:sym typeface="Roboto"/>
            </a:endParaRPr>
          </a:p>
        </p:txBody>
      </p:sp>
      <p:cxnSp>
        <p:nvCxnSpPr>
          <p:cNvPr id="1513" name="Google Shape;1513;p63"/>
          <p:cNvCxnSpPr/>
          <p:nvPr/>
        </p:nvCxnSpPr>
        <p:spPr>
          <a:xfrm flipH="1" rot="10800000">
            <a:off x="3975575" y="3655025"/>
            <a:ext cx="6600" cy="986700"/>
          </a:xfrm>
          <a:prstGeom prst="straightConnector1">
            <a:avLst/>
          </a:prstGeom>
          <a:noFill/>
          <a:ln cap="flat" cmpd="sng" w="9525">
            <a:solidFill>
              <a:schemeClr val="dk2"/>
            </a:solidFill>
            <a:prstDash val="solid"/>
            <a:round/>
            <a:headEnd len="sm" w="sm" type="none"/>
            <a:tailEnd len="med" w="med" type="triangle"/>
          </a:ln>
        </p:spPr>
      </p:cxnSp>
      <p:sp>
        <p:nvSpPr>
          <p:cNvPr id="1514" name="Google Shape;1514;p63"/>
          <p:cNvSpPr txBox="1"/>
          <p:nvPr/>
        </p:nvSpPr>
        <p:spPr>
          <a:xfrm rot="-5400000">
            <a:off x="3309638" y="3904650"/>
            <a:ext cx="1079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Input Channels</a:t>
            </a:r>
            <a:endParaRPr b="0" i="0" sz="1000" u="none" cap="none" strike="noStrike">
              <a:solidFill>
                <a:srgbClr val="000000"/>
              </a:solidFill>
              <a:latin typeface="Roboto"/>
              <a:ea typeface="Roboto"/>
              <a:cs typeface="Roboto"/>
              <a:sym typeface="Roboto"/>
            </a:endParaRPr>
          </a:p>
        </p:txBody>
      </p:sp>
      <p:sp>
        <p:nvSpPr>
          <p:cNvPr id="1515" name="Google Shape;1515;p63"/>
          <p:cNvSpPr/>
          <p:nvPr/>
        </p:nvSpPr>
        <p:spPr>
          <a:xfrm>
            <a:off x="5596525" y="3787800"/>
            <a:ext cx="915000" cy="572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Depthwise Conv</a:t>
            </a:r>
            <a:endParaRPr b="0" i="0" sz="1200" u="none" cap="none" strike="noStrike">
              <a:solidFill>
                <a:srgbClr val="000000"/>
              </a:solidFill>
              <a:latin typeface="Arial"/>
              <a:ea typeface="Arial"/>
              <a:cs typeface="Arial"/>
              <a:sym typeface="Arial"/>
            </a:endParaRPr>
          </a:p>
        </p:txBody>
      </p:sp>
      <p:sp>
        <p:nvSpPr>
          <p:cNvPr id="1516" name="Google Shape;1516;p63"/>
          <p:cNvSpPr/>
          <p:nvPr/>
        </p:nvSpPr>
        <p:spPr>
          <a:xfrm>
            <a:off x="7269675" y="3664400"/>
            <a:ext cx="1125600" cy="970500"/>
          </a:xfrm>
          <a:prstGeom prst="rect">
            <a:avLst/>
          </a:prstGeom>
          <a:solidFill>
            <a:srgbClr val="84FB89">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7" name="Google Shape;1517;p63"/>
          <p:cNvCxnSpPr/>
          <p:nvPr/>
        </p:nvCxnSpPr>
        <p:spPr>
          <a:xfrm flipH="1" rot="10800000">
            <a:off x="7282775" y="4811600"/>
            <a:ext cx="1091400" cy="6600"/>
          </a:xfrm>
          <a:prstGeom prst="straightConnector1">
            <a:avLst/>
          </a:prstGeom>
          <a:noFill/>
          <a:ln cap="flat" cmpd="sng" w="9525">
            <a:solidFill>
              <a:schemeClr val="dk2"/>
            </a:solidFill>
            <a:prstDash val="solid"/>
            <a:round/>
            <a:headEnd len="sm" w="sm" type="none"/>
            <a:tailEnd len="med" w="med" type="triangle"/>
          </a:ln>
        </p:spPr>
      </p:cxnSp>
      <p:sp>
        <p:nvSpPr>
          <p:cNvPr id="1518" name="Google Shape;1518;p63"/>
          <p:cNvSpPr txBox="1"/>
          <p:nvPr/>
        </p:nvSpPr>
        <p:spPr>
          <a:xfrm>
            <a:off x="7480275" y="4811600"/>
            <a:ext cx="91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Time</a:t>
            </a:r>
            <a:endParaRPr b="0" i="0" sz="1400" u="none" cap="none" strike="noStrike">
              <a:solidFill>
                <a:srgbClr val="000000"/>
              </a:solidFill>
              <a:latin typeface="Roboto"/>
              <a:ea typeface="Roboto"/>
              <a:cs typeface="Roboto"/>
              <a:sym typeface="Roboto"/>
            </a:endParaRPr>
          </a:p>
        </p:txBody>
      </p:sp>
      <p:cxnSp>
        <p:nvCxnSpPr>
          <p:cNvPr id="1519" name="Google Shape;1519;p63"/>
          <p:cNvCxnSpPr/>
          <p:nvPr/>
        </p:nvCxnSpPr>
        <p:spPr>
          <a:xfrm flipH="1" rot="10800000">
            <a:off x="7099775" y="3655025"/>
            <a:ext cx="6600" cy="986700"/>
          </a:xfrm>
          <a:prstGeom prst="straightConnector1">
            <a:avLst/>
          </a:prstGeom>
          <a:noFill/>
          <a:ln cap="flat" cmpd="sng" w="9525">
            <a:solidFill>
              <a:schemeClr val="dk2"/>
            </a:solidFill>
            <a:prstDash val="solid"/>
            <a:round/>
            <a:headEnd len="sm" w="sm" type="none"/>
            <a:tailEnd len="med" w="med" type="triangle"/>
          </a:ln>
        </p:spPr>
      </p:cxnSp>
      <p:sp>
        <p:nvSpPr>
          <p:cNvPr id="1520" name="Google Shape;1520;p63"/>
          <p:cNvSpPr txBox="1"/>
          <p:nvPr/>
        </p:nvSpPr>
        <p:spPr>
          <a:xfrm rot="-5400000">
            <a:off x="6391900" y="3904650"/>
            <a:ext cx="1224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Input Channels</a:t>
            </a:r>
            <a:endParaRPr b="0" i="0" sz="1000" u="none" cap="none" strike="noStrike">
              <a:solidFill>
                <a:srgbClr val="000000"/>
              </a:solidFill>
              <a:latin typeface="Roboto"/>
              <a:ea typeface="Roboto"/>
              <a:cs typeface="Roboto"/>
              <a:sym typeface="Roboto"/>
            </a:endParaRPr>
          </a:p>
        </p:txBody>
      </p:sp>
      <p:sp>
        <p:nvSpPr>
          <p:cNvPr id="1521" name="Google Shape;1521;p63"/>
          <p:cNvSpPr/>
          <p:nvPr/>
        </p:nvSpPr>
        <p:spPr>
          <a:xfrm>
            <a:off x="5294600" y="4036175"/>
            <a:ext cx="278400" cy="16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63"/>
          <p:cNvSpPr/>
          <p:nvPr/>
        </p:nvSpPr>
        <p:spPr>
          <a:xfrm>
            <a:off x="6572013" y="4036175"/>
            <a:ext cx="278400" cy="16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63"/>
          <p:cNvSpPr/>
          <p:nvPr/>
        </p:nvSpPr>
        <p:spPr>
          <a:xfrm>
            <a:off x="4145475" y="4500925"/>
            <a:ext cx="128700" cy="139800"/>
          </a:xfrm>
          <a:prstGeom prst="rect">
            <a:avLst/>
          </a:prstGeom>
          <a:solidFill>
            <a:srgbClr val="4FC3F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4" name="Google Shape;1524;p63"/>
          <p:cNvCxnSpPr>
            <a:stCxn id="1523" idx="3"/>
          </p:cNvCxnSpPr>
          <p:nvPr/>
        </p:nvCxnSpPr>
        <p:spPr>
          <a:xfrm>
            <a:off x="4274175" y="4570825"/>
            <a:ext cx="183000" cy="4800"/>
          </a:xfrm>
          <a:prstGeom prst="straightConnector1">
            <a:avLst/>
          </a:prstGeom>
          <a:noFill/>
          <a:ln cap="flat" cmpd="sng" w="9525">
            <a:solidFill>
              <a:schemeClr val="dk2"/>
            </a:solidFill>
            <a:prstDash val="solid"/>
            <a:round/>
            <a:headEnd len="sm" w="sm" type="none"/>
            <a:tailEnd len="med" w="med" type="triangle"/>
          </a:ln>
        </p:spPr>
      </p:cxnSp>
      <p:sp>
        <p:nvSpPr>
          <p:cNvPr id="1525" name="Google Shape;1525;p63"/>
          <p:cNvSpPr/>
          <p:nvPr/>
        </p:nvSpPr>
        <p:spPr>
          <a:xfrm>
            <a:off x="4145475" y="4348525"/>
            <a:ext cx="128700" cy="139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6" name="Google Shape;1526;p63"/>
          <p:cNvCxnSpPr/>
          <p:nvPr/>
        </p:nvCxnSpPr>
        <p:spPr>
          <a:xfrm>
            <a:off x="4274175" y="4418425"/>
            <a:ext cx="183000" cy="4800"/>
          </a:xfrm>
          <a:prstGeom prst="straightConnector1">
            <a:avLst/>
          </a:prstGeom>
          <a:noFill/>
          <a:ln cap="flat" cmpd="sng" w="9525">
            <a:solidFill>
              <a:schemeClr val="dk2"/>
            </a:solidFill>
            <a:prstDash val="solid"/>
            <a:round/>
            <a:headEnd len="sm" w="sm" type="none"/>
            <a:tailEnd len="med" w="med" type="triangle"/>
          </a:ln>
        </p:spPr>
      </p:cxnSp>
      <p:sp>
        <p:nvSpPr>
          <p:cNvPr id="1527" name="Google Shape;1527;p63"/>
          <p:cNvSpPr/>
          <p:nvPr/>
        </p:nvSpPr>
        <p:spPr>
          <a:xfrm>
            <a:off x="4145475" y="4196125"/>
            <a:ext cx="128700" cy="1398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8" name="Google Shape;1528;p63"/>
          <p:cNvCxnSpPr/>
          <p:nvPr/>
        </p:nvCxnSpPr>
        <p:spPr>
          <a:xfrm>
            <a:off x="4274175" y="4266025"/>
            <a:ext cx="183000" cy="4800"/>
          </a:xfrm>
          <a:prstGeom prst="straightConnector1">
            <a:avLst/>
          </a:prstGeom>
          <a:noFill/>
          <a:ln cap="flat" cmpd="sng" w="9525">
            <a:solidFill>
              <a:schemeClr val="dk2"/>
            </a:solidFill>
            <a:prstDash val="solid"/>
            <a:round/>
            <a:headEnd len="sm" w="sm" type="none"/>
            <a:tailEnd len="med" w="med" type="triangle"/>
          </a:ln>
        </p:spPr>
      </p:cxnSp>
      <p:sp>
        <p:nvSpPr>
          <p:cNvPr id="1529" name="Google Shape;1529;p63"/>
          <p:cNvSpPr/>
          <p:nvPr/>
        </p:nvSpPr>
        <p:spPr>
          <a:xfrm>
            <a:off x="4145475" y="4043725"/>
            <a:ext cx="128700" cy="139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0" name="Google Shape;1530;p63"/>
          <p:cNvCxnSpPr/>
          <p:nvPr/>
        </p:nvCxnSpPr>
        <p:spPr>
          <a:xfrm>
            <a:off x="4274175" y="4113625"/>
            <a:ext cx="183000" cy="4800"/>
          </a:xfrm>
          <a:prstGeom prst="straightConnector1">
            <a:avLst/>
          </a:prstGeom>
          <a:noFill/>
          <a:ln cap="flat" cmpd="sng" w="9525">
            <a:solidFill>
              <a:schemeClr val="dk2"/>
            </a:solidFill>
            <a:prstDash val="solid"/>
            <a:round/>
            <a:headEnd len="sm" w="sm" type="none"/>
            <a:tailEnd len="med" w="med" type="triangle"/>
          </a:ln>
        </p:spPr>
      </p:cxnSp>
      <p:sp>
        <p:nvSpPr>
          <p:cNvPr id="1531" name="Google Shape;1531;p63"/>
          <p:cNvSpPr/>
          <p:nvPr/>
        </p:nvSpPr>
        <p:spPr>
          <a:xfrm>
            <a:off x="4145475" y="3891325"/>
            <a:ext cx="128700" cy="1398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2" name="Google Shape;1532;p63"/>
          <p:cNvCxnSpPr/>
          <p:nvPr/>
        </p:nvCxnSpPr>
        <p:spPr>
          <a:xfrm>
            <a:off x="4274175" y="3961225"/>
            <a:ext cx="183000" cy="4800"/>
          </a:xfrm>
          <a:prstGeom prst="straightConnector1">
            <a:avLst/>
          </a:prstGeom>
          <a:noFill/>
          <a:ln cap="flat" cmpd="sng" w="9525">
            <a:solidFill>
              <a:schemeClr val="dk2"/>
            </a:solidFill>
            <a:prstDash val="solid"/>
            <a:round/>
            <a:headEnd len="sm" w="sm" type="none"/>
            <a:tailEnd len="med" w="med" type="triangle"/>
          </a:ln>
        </p:spPr>
      </p:cxnSp>
      <p:sp>
        <p:nvSpPr>
          <p:cNvPr id="1533" name="Google Shape;1533;p63"/>
          <p:cNvSpPr/>
          <p:nvPr/>
        </p:nvSpPr>
        <p:spPr>
          <a:xfrm>
            <a:off x="4145475" y="3738925"/>
            <a:ext cx="128700" cy="1398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4" name="Google Shape;1534;p63"/>
          <p:cNvCxnSpPr/>
          <p:nvPr/>
        </p:nvCxnSpPr>
        <p:spPr>
          <a:xfrm>
            <a:off x="4274175" y="3808825"/>
            <a:ext cx="183000" cy="4800"/>
          </a:xfrm>
          <a:prstGeom prst="straightConnector1">
            <a:avLst/>
          </a:prstGeom>
          <a:noFill/>
          <a:ln cap="flat" cmpd="sng" w="9525">
            <a:solidFill>
              <a:schemeClr val="dk2"/>
            </a:solidFill>
            <a:prstDash val="solid"/>
            <a:round/>
            <a:headEnd len="sm" w="sm" type="none"/>
            <a:tailEnd len="med" w="med" type="triangle"/>
          </a:ln>
        </p:spPr>
      </p:cxnSp>
      <p:sp>
        <p:nvSpPr>
          <p:cNvPr id="1535" name="Google Shape;1535;p63"/>
          <p:cNvSpPr txBox="1"/>
          <p:nvPr/>
        </p:nvSpPr>
        <p:spPr>
          <a:xfrm>
            <a:off x="3332575" y="820000"/>
            <a:ext cx="5545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convolution module performs the following operations:</a:t>
            </a:r>
            <a:endParaRPr b="0" i="0" sz="1400" u="none" cap="none" strike="noStrike">
              <a:solidFill>
                <a:srgbClr val="000000"/>
              </a:solidFill>
              <a:latin typeface="Roboto"/>
              <a:ea typeface="Roboto"/>
              <a:cs typeface="Roboto"/>
              <a:sym typeface="Roboto"/>
            </a:endParaRPr>
          </a:p>
        </p:txBody>
      </p:sp>
      <p:pic>
        <p:nvPicPr>
          <p:cNvPr id="1536" name="Google Shape;1536;p63"/>
          <p:cNvPicPr preferRelativeResize="0"/>
          <p:nvPr/>
        </p:nvPicPr>
        <p:blipFill rotWithShape="1">
          <a:blip r:embed="rId5">
            <a:alphaModFix/>
          </a:blip>
          <a:srcRect b="0" l="0" r="0" t="0"/>
          <a:stretch/>
        </p:blipFill>
        <p:spPr>
          <a:xfrm>
            <a:off x="3527450" y="1317800"/>
            <a:ext cx="5397400" cy="774065"/>
          </a:xfrm>
          <a:prstGeom prst="rect">
            <a:avLst/>
          </a:prstGeom>
          <a:noFill/>
          <a:ln>
            <a:noFill/>
          </a:ln>
        </p:spPr>
      </p:pic>
      <p:sp>
        <p:nvSpPr>
          <p:cNvPr id="1537" name="Google Shape;1537;p63"/>
          <p:cNvSpPr/>
          <p:nvPr/>
        </p:nvSpPr>
        <p:spPr>
          <a:xfrm>
            <a:off x="5632525" y="1529000"/>
            <a:ext cx="555600" cy="5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6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42" name="Shape 1542"/>
        <p:cNvGrpSpPr/>
        <p:nvPr/>
      </p:nvGrpSpPr>
      <p:grpSpPr>
        <a:xfrm>
          <a:off x="0" y="0"/>
          <a:ext cx="0" cy="0"/>
          <a:chOff x="0" y="0"/>
          <a:chExt cx="0" cy="0"/>
        </a:xfrm>
      </p:grpSpPr>
      <p:sp>
        <p:nvSpPr>
          <p:cNvPr id="1543" name="Google Shape;1543;p6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Conformer</a:t>
            </a:r>
            <a:endParaRPr sz="2600"/>
          </a:p>
        </p:txBody>
      </p:sp>
      <p:sp>
        <p:nvSpPr>
          <p:cNvPr id="1544" name="Google Shape;1544;p64"/>
          <p:cNvSpPr/>
          <p:nvPr/>
        </p:nvSpPr>
        <p:spPr>
          <a:xfrm>
            <a:off x="818200" y="4360050"/>
            <a:ext cx="21846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45" name="Google Shape;1545;p64"/>
          <p:cNvPicPr preferRelativeResize="0"/>
          <p:nvPr/>
        </p:nvPicPr>
        <p:blipFill rotWithShape="1">
          <a:blip r:embed="rId3">
            <a:alphaModFix/>
          </a:blip>
          <a:srcRect b="0" l="0" r="0" t="0"/>
          <a:stretch/>
        </p:blipFill>
        <p:spPr>
          <a:xfrm>
            <a:off x="377037" y="1280250"/>
            <a:ext cx="2853125" cy="3220674"/>
          </a:xfrm>
          <a:prstGeom prst="rect">
            <a:avLst/>
          </a:prstGeom>
          <a:noFill/>
          <a:ln>
            <a:noFill/>
          </a:ln>
        </p:spPr>
      </p:pic>
      <p:sp>
        <p:nvSpPr>
          <p:cNvPr id="1546" name="Google Shape;1546;p64"/>
          <p:cNvSpPr/>
          <p:nvPr/>
        </p:nvSpPr>
        <p:spPr>
          <a:xfrm>
            <a:off x="446475" y="3496075"/>
            <a:ext cx="1125600" cy="49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47" name="Google Shape;1547;p64"/>
          <p:cNvPicPr preferRelativeResize="0"/>
          <p:nvPr/>
        </p:nvPicPr>
        <p:blipFill rotWithShape="1">
          <a:blip r:embed="rId4">
            <a:alphaModFix/>
          </a:blip>
          <a:srcRect b="0" l="0" r="0" t="0"/>
          <a:stretch/>
        </p:blipFill>
        <p:spPr>
          <a:xfrm>
            <a:off x="609475" y="3907350"/>
            <a:ext cx="1079250" cy="167700"/>
          </a:xfrm>
          <a:prstGeom prst="rect">
            <a:avLst/>
          </a:prstGeom>
          <a:noFill/>
          <a:ln>
            <a:noFill/>
          </a:ln>
        </p:spPr>
      </p:pic>
      <p:sp>
        <p:nvSpPr>
          <p:cNvPr id="1548" name="Google Shape;1548;p64"/>
          <p:cNvSpPr/>
          <p:nvPr/>
        </p:nvSpPr>
        <p:spPr>
          <a:xfrm>
            <a:off x="609550" y="3530200"/>
            <a:ext cx="10791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Feature Extraction</a:t>
            </a:r>
            <a:endParaRPr b="0" i="0" sz="800" u="none" cap="none" strike="noStrike">
              <a:solidFill>
                <a:srgbClr val="000000"/>
              </a:solidFill>
              <a:latin typeface="Arial"/>
              <a:ea typeface="Arial"/>
              <a:cs typeface="Arial"/>
              <a:sym typeface="Arial"/>
            </a:endParaRPr>
          </a:p>
        </p:txBody>
      </p:sp>
      <p:cxnSp>
        <p:nvCxnSpPr>
          <p:cNvPr id="1549" name="Google Shape;1549;p64"/>
          <p:cNvCxnSpPr/>
          <p:nvPr/>
        </p:nvCxnSpPr>
        <p:spPr>
          <a:xfrm rot="10800000">
            <a:off x="1197775" y="3732488"/>
            <a:ext cx="0" cy="167700"/>
          </a:xfrm>
          <a:prstGeom prst="straightConnector1">
            <a:avLst/>
          </a:prstGeom>
          <a:noFill/>
          <a:ln cap="flat" cmpd="sng" w="9525">
            <a:solidFill>
              <a:srgbClr val="424242"/>
            </a:solidFill>
            <a:prstDash val="solid"/>
            <a:round/>
            <a:headEnd len="sm" w="sm" type="none"/>
            <a:tailEnd len="med" w="med" type="stealth"/>
          </a:ln>
        </p:spPr>
      </p:cxnSp>
      <p:sp>
        <p:nvSpPr>
          <p:cNvPr id="1550" name="Google Shape;1550;p64"/>
          <p:cNvSpPr/>
          <p:nvPr/>
        </p:nvSpPr>
        <p:spPr>
          <a:xfrm>
            <a:off x="1974400" y="2605100"/>
            <a:ext cx="987300" cy="3735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64"/>
          <p:cNvSpPr txBox="1"/>
          <p:nvPr/>
        </p:nvSpPr>
        <p:spPr>
          <a:xfrm>
            <a:off x="3527450" y="2215113"/>
            <a:ext cx="544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Gated Linear Units (GLU)</a:t>
            </a:r>
            <a:endParaRPr b="0" i="0" sz="1400" u="none" cap="none" strike="noStrike">
              <a:solidFill>
                <a:srgbClr val="000000"/>
              </a:solidFill>
              <a:latin typeface="Roboto"/>
              <a:ea typeface="Roboto"/>
              <a:cs typeface="Roboto"/>
              <a:sym typeface="Roboto"/>
            </a:endParaRPr>
          </a:p>
        </p:txBody>
      </p:sp>
      <p:sp>
        <p:nvSpPr>
          <p:cNvPr id="1552" name="Google Shape;1552;p64"/>
          <p:cNvSpPr txBox="1"/>
          <p:nvPr/>
        </p:nvSpPr>
        <p:spPr>
          <a:xfrm>
            <a:off x="3332575" y="820000"/>
            <a:ext cx="5545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convolution module performs the following operations:</a:t>
            </a:r>
            <a:endParaRPr b="0" i="0" sz="1400" u="none" cap="none" strike="noStrike">
              <a:solidFill>
                <a:srgbClr val="000000"/>
              </a:solidFill>
              <a:latin typeface="Roboto"/>
              <a:ea typeface="Roboto"/>
              <a:cs typeface="Roboto"/>
              <a:sym typeface="Roboto"/>
            </a:endParaRPr>
          </a:p>
        </p:txBody>
      </p:sp>
      <p:pic>
        <p:nvPicPr>
          <p:cNvPr id="1553" name="Google Shape;1553;p64"/>
          <p:cNvPicPr preferRelativeResize="0"/>
          <p:nvPr/>
        </p:nvPicPr>
        <p:blipFill rotWithShape="1">
          <a:blip r:embed="rId5">
            <a:alphaModFix/>
          </a:blip>
          <a:srcRect b="0" l="0" r="0" t="0"/>
          <a:stretch/>
        </p:blipFill>
        <p:spPr>
          <a:xfrm>
            <a:off x="3527450" y="1317800"/>
            <a:ext cx="5397400" cy="774065"/>
          </a:xfrm>
          <a:prstGeom prst="rect">
            <a:avLst/>
          </a:prstGeom>
          <a:noFill/>
          <a:ln>
            <a:noFill/>
          </a:ln>
        </p:spPr>
      </p:pic>
      <p:sp>
        <p:nvSpPr>
          <p:cNvPr id="1554" name="Google Shape;1554;p64"/>
          <p:cNvSpPr/>
          <p:nvPr/>
        </p:nvSpPr>
        <p:spPr>
          <a:xfrm>
            <a:off x="5022925" y="1529000"/>
            <a:ext cx="555600" cy="5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5" name="Google Shape;1555;p64"/>
          <p:cNvPicPr preferRelativeResize="0"/>
          <p:nvPr/>
        </p:nvPicPr>
        <p:blipFill rotWithShape="1">
          <a:blip r:embed="rId6">
            <a:alphaModFix/>
          </a:blip>
          <a:srcRect b="0" l="0" r="0" t="0"/>
          <a:stretch/>
        </p:blipFill>
        <p:spPr>
          <a:xfrm>
            <a:off x="3317276" y="2738562"/>
            <a:ext cx="1644225" cy="1611075"/>
          </a:xfrm>
          <a:prstGeom prst="rect">
            <a:avLst/>
          </a:prstGeom>
          <a:noFill/>
          <a:ln>
            <a:noFill/>
          </a:ln>
        </p:spPr>
      </p:pic>
      <p:pic>
        <p:nvPicPr>
          <p:cNvPr id="1556" name="Google Shape;1556;p64"/>
          <p:cNvPicPr preferRelativeResize="0"/>
          <p:nvPr/>
        </p:nvPicPr>
        <p:blipFill rotWithShape="1">
          <a:blip r:embed="rId7">
            <a:alphaModFix/>
          </a:blip>
          <a:srcRect b="0" l="0" r="0" t="0"/>
          <a:stretch/>
        </p:blipFill>
        <p:spPr>
          <a:xfrm>
            <a:off x="5276000" y="2785376"/>
            <a:ext cx="3602374" cy="300775"/>
          </a:xfrm>
          <a:prstGeom prst="rect">
            <a:avLst/>
          </a:prstGeom>
          <a:noFill/>
          <a:ln>
            <a:noFill/>
          </a:ln>
        </p:spPr>
      </p:pic>
      <p:sp>
        <p:nvSpPr>
          <p:cNvPr id="1557" name="Google Shape;1557;p64"/>
          <p:cNvSpPr txBox="1"/>
          <p:nvPr/>
        </p:nvSpPr>
        <p:spPr>
          <a:xfrm>
            <a:off x="5276000" y="3181500"/>
            <a:ext cx="98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W</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V</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b</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c</a:t>
            </a:r>
            <a:endParaRPr b="1" i="0" sz="1400" u="none" cap="none" strike="noStrike">
              <a:solidFill>
                <a:srgbClr val="000000"/>
              </a:solidFill>
              <a:latin typeface="Roboto"/>
              <a:ea typeface="Roboto"/>
              <a:cs typeface="Roboto"/>
              <a:sym typeface="Roboto"/>
            </a:endParaRPr>
          </a:p>
        </p:txBody>
      </p:sp>
      <p:cxnSp>
        <p:nvCxnSpPr>
          <p:cNvPr id="1558" name="Google Shape;1558;p64"/>
          <p:cNvCxnSpPr>
            <a:stCxn id="1557" idx="3"/>
          </p:cNvCxnSpPr>
          <p:nvPr/>
        </p:nvCxnSpPr>
        <p:spPr>
          <a:xfrm flipH="1" rot="10800000">
            <a:off x="6263300" y="3377700"/>
            <a:ext cx="261600" cy="3900"/>
          </a:xfrm>
          <a:prstGeom prst="straightConnector1">
            <a:avLst/>
          </a:prstGeom>
          <a:noFill/>
          <a:ln cap="flat" cmpd="sng" w="9525">
            <a:solidFill>
              <a:schemeClr val="dk2"/>
            </a:solidFill>
            <a:prstDash val="solid"/>
            <a:round/>
            <a:headEnd len="sm" w="sm" type="none"/>
            <a:tailEnd len="med" w="med" type="triangle"/>
          </a:ln>
        </p:spPr>
      </p:cxnSp>
      <p:sp>
        <p:nvSpPr>
          <p:cNvPr id="1559" name="Google Shape;1559;p64"/>
          <p:cNvSpPr txBox="1"/>
          <p:nvPr/>
        </p:nvSpPr>
        <p:spPr>
          <a:xfrm>
            <a:off x="6737775" y="3180000"/>
            <a:ext cx="218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Learnable Parameters</a:t>
            </a:r>
            <a:endParaRPr b="0" i="0" sz="1400" u="none" cap="none" strike="noStrike">
              <a:solidFill>
                <a:srgbClr val="000000"/>
              </a:solidFill>
              <a:latin typeface="Roboto"/>
              <a:ea typeface="Roboto"/>
              <a:cs typeface="Roboto"/>
              <a:sym typeface="Roboto"/>
            </a:endParaRPr>
          </a:p>
        </p:txBody>
      </p:sp>
      <p:sp>
        <p:nvSpPr>
          <p:cNvPr id="1560" name="Google Shape;1560;p64"/>
          <p:cNvSpPr txBox="1"/>
          <p:nvPr/>
        </p:nvSpPr>
        <p:spPr>
          <a:xfrm>
            <a:off x="5213775" y="3637200"/>
            <a:ext cx="38652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GLU employs a </a:t>
            </a:r>
            <a:r>
              <a:rPr b="1" i="0" lang="en-GB" sz="1400" u="none" cap="none" strike="noStrike">
                <a:solidFill>
                  <a:srgbClr val="000000"/>
                </a:solidFill>
                <a:latin typeface="Roboto"/>
                <a:ea typeface="Roboto"/>
                <a:cs typeface="Roboto"/>
                <a:sym typeface="Roboto"/>
              </a:rPr>
              <a:t>gate mechanism</a:t>
            </a:r>
            <a:r>
              <a:rPr b="0" i="0" lang="en-GB" sz="1400" u="none" cap="none" strike="noStrike">
                <a:solidFill>
                  <a:srgbClr val="000000"/>
                </a:solidFill>
                <a:latin typeface="Roboto"/>
                <a:ea typeface="Roboto"/>
                <a:cs typeface="Roboto"/>
                <a:sym typeface="Roboto"/>
              </a:rPr>
              <a:t>, similar to LSTM's output gate, to control the information exposed in the output. </a:t>
            </a:r>
            <a:endParaRPr b="0" i="0" sz="1400" u="none" cap="none" strike="noStrike">
              <a:solidFill>
                <a:srgbClr val="000000"/>
              </a:solidFill>
              <a:latin typeface="Roboto"/>
              <a:ea typeface="Roboto"/>
              <a:cs typeface="Roboto"/>
              <a:sym typeface="Roboto"/>
            </a:endParaRPr>
          </a:p>
        </p:txBody>
      </p:sp>
      <p:sp>
        <p:nvSpPr>
          <p:cNvPr id="1561" name="Google Shape;1561;p64"/>
          <p:cNvSpPr txBox="1"/>
          <p:nvPr/>
        </p:nvSpPr>
        <p:spPr>
          <a:xfrm>
            <a:off x="5280075" y="4468500"/>
            <a:ext cx="3732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can be thought of as a </a:t>
            </a:r>
            <a:r>
              <a:rPr b="1" i="0" lang="en-GB" sz="1400" u="none" cap="none" strike="noStrike">
                <a:solidFill>
                  <a:srgbClr val="000000"/>
                </a:solidFill>
                <a:latin typeface="Roboto"/>
                <a:ea typeface="Roboto"/>
                <a:cs typeface="Roboto"/>
                <a:sym typeface="Roboto"/>
              </a:rPr>
              <a:t>non-linear activation function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562" name="Google Shape;1562;p6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66" name="Shape 1566"/>
        <p:cNvGrpSpPr/>
        <p:nvPr/>
      </p:nvGrpSpPr>
      <p:grpSpPr>
        <a:xfrm>
          <a:off x="0" y="0"/>
          <a:ext cx="0" cy="0"/>
          <a:chOff x="0" y="0"/>
          <a:chExt cx="0" cy="0"/>
        </a:xfrm>
      </p:grpSpPr>
      <p:sp>
        <p:nvSpPr>
          <p:cNvPr id="1567" name="Google Shape;1567;p6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Conformer</a:t>
            </a:r>
            <a:endParaRPr sz="2600"/>
          </a:p>
        </p:txBody>
      </p:sp>
      <p:sp>
        <p:nvSpPr>
          <p:cNvPr id="1568" name="Google Shape;1568;p65"/>
          <p:cNvSpPr/>
          <p:nvPr/>
        </p:nvSpPr>
        <p:spPr>
          <a:xfrm>
            <a:off x="818200" y="4360050"/>
            <a:ext cx="21846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9" name="Google Shape;1569;p65"/>
          <p:cNvPicPr preferRelativeResize="0"/>
          <p:nvPr/>
        </p:nvPicPr>
        <p:blipFill rotWithShape="1">
          <a:blip r:embed="rId3">
            <a:alphaModFix/>
          </a:blip>
          <a:srcRect b="0" l="0" r="0" t="0"/>
          <a:stretch/>
        </p:blipFill>
        <p:spPr>
          <a:xfrm>
            <a:off x="377037" y="1280250"/>
            <a:ext cx="2853125" cy="3220674"/>
          </a:xfrm>
          <a:prstGeom prst="rect">
            <a:avLst/>
          </a:prstGeom>
          <a:noFill/>
          <a:ln>
            <a:noFill/>
          </a:ln>
        </p:spPr>
      </p:pic>
      <p:sp>
        <p:nvSpPr>
          <p:cNvPr id="1570" name="Google Shape;1570;p65"/>
          <p:cNvSpPr/>
          <p:nvPr/>
        </p:nvSpPr>
        <p:spPr>
          <a:xfrm>
            <a:off x="446475" y="3496075"/>
            <a:ext cx="1125600" cy="49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1" name="Google Shape;1571;p65"/>
          <p:cNvPicPr preferRelativeResize="0"/>
          <p:nvPr/>
        </p:nvPicPr>
        <p:blipFill rotWithShape="1">
          <a:blip r:embed="rId4">
            <a:alphaModFix/>
          </a:blip>
          <a:srcRect b="0" l="0" r="0" t="0"/>
          <a:stretch/>
        </p:blipFill>
        <p:spPr>
          <a:xfrm>
            <a:off x="609475" y="3907350"/>
            <a:ext cx="1079250" cy="167700"/>
          </a:xfrm>
          <a:prstGeom prst="rect">
            <a:avLst/>
          </a:prstGeom>
          <a:noFill/>
          <a:ln>
            <a:noFill/>
          </a:ln>
        </p:spPr>
      </p:pic>
      <p:sp>
        <p:nvSpPr>
          <p:cNvPr id="1572" name="Google Shape;1572;p65"/>
          <p:cNvSpPr/>
          <p:nvPr/>
        </p:nvSpPr>
        <p:spPr>
          <a:xfrm>
            <a:off x="609550" y="3530200"/>
            <a:ext cx="1079100" cy="20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Feature Extraction</a:t>
            </a:r>
            <a:endParaRPr b="0" i="0" sz="800" u="none" cap="none" strike="noStrike">
              <a:solidFill>
                <a:srgbClr val="000000"/>
              </a:solidFill>
              <a:latin typeface="Arial"/>
              <a:ea typeface="Arial"/>
              <a:cs typeface="Arial"/>
              <a:sym typeface="Arial"/>
            </a:endParaRPr>
          </a:p>
        </p:txBody>
      </p:sp>
      <p:cxnSp>
        <p:nvCxnSpPr>
          <p:cNvPr id="1573" name="Google Shape;1573;p65"/>
          <p:cNvCxnSpPr/>
          <p:nvPr/>
        </p:nvCxnSpPr>
        <p:spPr>
          <a:xfrm rot="10800000">
            <a:off x="1197775" y="3732488"/>
            <a:ext cx="0" cy="167700"/>
          </a:xfrm>
          <a:prstGeom prst="straightConnector1">
            <a:avLst/>
          </a:prstGeom>
          <a:noFill/>
          <a:ln cap="flat" cmpd="sng" w="9525">
            <a:solidFill>
              <a:srgbClr val="424242"/>
            </a:solidFill>
            <a:prstDash val="solid"/>
            <a:round/>
            <a:headEnd len="sm" w="sm" type="none"/>
            <a:tailEnd len="med" w="med" type="stealth"/>
          </a:ln>
        </p:spPr>
      </p:cxnSp>
      <p:sp>
        <p:nvSpPr>
          <p:cNvPr id="1574" name="Google Shape;1574;p65"/>
          <p:cNvSpPr/>
          <p:nvPr/>
        </p:nvSpPr>
        <p:spPr>
          <a:xfrm>
            <a:off x="1974400" y="2605100"/>
            <a:ext cx="987300" cy="3735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65"/>
          <p:cNvSpPr txBox="1"/>
          <p:nvPr/>
        </p:nvSpPr>
        <p:spPr>
          <a:xfrm>
            <a:off x="3527450" y="2215113"/>
            <a:ext cx="544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Gated Linear Units (GLU)</a:t>
            </a:r>
            <a:endParaRPr b="0" i="0" sz="1400" u="none" cap="none" strike="noStrike">
              <a:solidFill>
                <a:srgbClr val="000000"/>
              </a:solidFill>
              <a:latin typeface="Roboto"/>
              <a:ea typeface="Roboto"/>
              <a:cs typeface="Roboto"/>
              <a:sym typeface="Roboto"/>
            </a:endParaRPr>
          </a:p>
        </p:txBody>
      </p:sp>
      <p:sp>
        <p:nvSpPr>
          <p:cNvPr id="1576" name="Google Shape;1576;p65"/>
          <p:cNvSpPr txBox="1"/>
          <p:nvPr/>
        </p:nvSpPr>
        <p:spPr>
          <a:xfrm>
            <a:off x="3332575" y="820000"/>
            <a:ext cx="5545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convolution module performs the following operations:</a:t>
            </a:r>
            <a:endParaRPr b="0" i="0" sz="1400" u="none" cap="none" strike="noStrike">
              <a:solidFill>
                <a:srgbClr val="000000"/>
              </a:solidFill>
              <a:latin typeface="Roboto"/>
              <a:ea typeface="Roboto"/>
              <a:cs typeface="Roboto"/>
              <a:sym typeface="Roboto"/>
            </a:endParaRPr>
          </a:p>
        </p:txBody>
      </p:sp>
      <p:pic>
        <p:nvPicPr>
          <p:cNvPr id="1577" name="Google Shape;1577;p65"/>
          <p:cNvPicPr preferRelativeResize="0"/>
          <p:nvPr/>
        </p:nvPicPr>
        <p:blipFill rotWithShape="1">
          <a:blip r:embed="rId5">
            <a:alphaModFix/>
          </a:blip>
          <a:srcRect b="0" l="0" r="0" t="0"/>
          <a:stretch/>
        </p:blipFill>
        <p:spPr>
          <a:xfrm>
            <a:off x="3527450" y="1317800"/>
            <a:ext cx="5397400" cy="774065"/>
          </a:xfrm>
          <a:prstGeom prst="rect">
            <a:avLst/>
          </a:prstGeom>
          <a:noFill/>
          <a:ln>
            <a:noFill/>
          </a:ln>
        </p:spPr>
      </p:pic>
      <p:sp>
        <p:nvSpPr>
          <p:cNvPr id="1578" name="Google Shape;1578;p65"/>
          <p:cNvSpPr/>
          <p:nvPr/>
        </p:nvSpPr>
        <p:spPr>
          <a:xfrm>
            <a:off x="5022925" y="1529000"/>
            <a:ext cx="555600" cy="5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9" name="Google Shape;1579;p65"/>
          <p:cNvPicPr preferRelativeResize="0"/>
          <p:nvPr/>
        </p:nvPicPr>
        <p:blipFill rotWithShape="1">
          <a:blip r:embed="rId6">
            <a:alphaModFix/>
          </a:blip>
          <a:srcRect b="0" l="0" r="0" t="0"/>
          <a:stretch/>
        </p:blipFill>
        <p:spPr>
          <a:xfrm>
            <a:off x="3317276" y="2738562"/>
            <a:ext cx="1644225" cy="1611075"/>
          </a:xfrm>
          <a:prstGeom prst="rect">
            <a:avLst/>
          </a:prstGeom>
          <a:noFill/>
          <a:ln>
            <a:noFill/>
          </a:ln>
        </p:spPr>
      </p:pic>
      <p:pic>
        <p:nvPicPr>
          <p:cNvPr id="1580" name="Google Shape;1580;p65"/>
          <p:cNvPicPr preferRelativeResize="0"/>
          <p:nvPr/>
        </p:nvPicPr>
        <p:blipFill rotWithShape="1">
          <a:blip r:embed="rId7">
            <a:alphaModFix/>
          </a:blip>
          <a:srcRect b="0" l="0" r="0" t="0"/>
          <a:stretch/>
        </p:blipFill>
        <p:spPr>
          <a:xfrm>
            <a:off x="5276000" y="2785376"/>
            <a:ext cx="3602374" cy="300775"/>
          </a:xfrm>
          <a:prstGeom prst="rect">
            <a:avLst/>
          </a:prstGeom>
          <a:noFill/>
          <a:ln>
            <a:noFill/>
          </a:ln>
        </p:spPr>
      </p:pic>
      <p:sp>
        <p:nvSpPr>
          <p:cNvPr id="1581" name="Google Shape;1581;p65"/>
          <p:cNvSpPr txBox="1"/>
          <p:nvPr/>
        </p:nvSpPr>
        <p:spPr>
          <a:xfrm>
            <a:off x="5276000" y="3181500"/>
            <a:ext cx="98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W</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V</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b</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c</a:t>
            </a:r>
            <a:endParaRPr b="1" i="0" sz="1400" u="none" cap="none" strike="noStrike">
              <a:solidFill>
                <a:srgbClr val="000000"/>
              </a:solidFill>
              <a:latin typeface="Roboto"/>
              <a:ea typeface="Roboto"/>
              <a:cs typeface="Roboto"/>
              <a:sym typeface="Roboto"/>
            </a:endParaRPr>
          </a:p>
        </p:txBody>
      </p:sp>
      <p:cxnSp>
        <p:nvCxnSpPr>
          <p:cNvPr id="1582" name="Google Shape;1582;p65"/>
          <p:cNvCxnSpPr>
            <a:stCxn id="1581" idx="3"/>
          </p:cNvCxnSpPr>
          <p:nvPr/>
        </p:nvCxnSpPr>
        <p:spPr>
          <a:xfrm flipH="1" rot="10800000">
            <a:off x="6263300" y="3377700"/>
            <a:ext cx="261600" cy="3900"/>
          </a:xfrm>
          <a:prstGeom prst="straightConnector1">
            <a:avLst/>
          </a:prstGeom>
          <a:noFill/>
          <a:ln cap="flat" cmpd="sng" w="9525">
            <a:solidFill>
              <a:schemeClr val="dk2"/>
            </a:solidFill>
            <a:prstDash val="solid"/>
            <a:round/>
            <a:headEnd len="sm" w="sm" type="none"/>
            <a:tailEnd len="med" w="med" type="triangle"/>
          </a:ln>
        </p:spPr>
      </p:cxnSp>
      <p:sp>
        <p:nvSpPr>
          <p:cNvPr id="1583" name="Google Shape;1583;p65"/>
          <p:cNvSpPr txBox="1"/>
          <p:nvPr/>
        </p:nvSpPr>
        <p:spPr>
          <a:xfrm>
            <a:off x="6737775" y="3180000"/>
            <a:ext cx="218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Learnable Parameters</a:t>
            </a:r>
            <a:endParaRPr b="0" i="0" sz="1400" u="none" cap="none" strike="noStrike">
              <a:solidFill>
                <a:srgbClr val="000000"/>
              </a:solidFill>
              <a:latin typeface="Roboto"/>
              <a:ea typeface="Roboto"/>
              <a:cs typeface="Roboto"/>
              <a:sym typeface="Roboto"/>
            </a:endParaRPr>
          </a:p>
        </p:txBody>
      </p:sp>
      <p:sp>
        <p:nvSpPr>
          <p:cNvPr id="1584" name="Google Shape;1584;p65"/>
          <p:cNvSpPr txBox="1"/>
          <p:nvPr/>
        </p:nvSpPr>
        <p:spPr>
          <a:xfrm>
            <a:off x="5213775" y="3637200"/>
            <a:ext cx="38652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GLU employs a </a:t>
            </a:r>
            <a:r>
              <a:rPr b="1" i="0" lang="en-GB" sz="1400" u="none" cap="none" strike="noStrike">
                <a:solidFill>
                  <a:srgbClr val="000000"/>
                </a:solidFill>
                <a:latin typeface="Roboto"/>
                <a:ea typeface="Roboto"/>
                <a:cs typeface="Roboto"/>
                <a:sym typeface="Roboto"/>
              </a:rPr>
              <a:t>gate mechanism</a:t>
            </a:r>
            <a:r>
              <a:rPr b="0" i="0" lang="en-GB" sz="1400" u="none" cap="none" strike="noStrike">
                <a:solidFill>
                  <a:srgbClr val="000000"/>
                </a:solidFill>
                <a:latin typeface="Roboto"/>
                <a:ea typeface="Roboto"/>
                <a:cs typeface="Roboto"/>
                <a:sym typeface="Roboto"/>
              </a:rPr>
              <a:t>, similar to LSTM's output gate, to control the information exposed in the output. </a:t>
            </a:r>
            <a:endParaRPr b="0" i="0" sz="1400" u="none" cap="none" strike="noStrike">
              <a:solidFill>
                <a:srgbClr val="000000"/>
              </a:solidFill>
              <a:latin typeface="Roboto"/>
              <a:ea typeface="Roboto"/>
              <a:cs typeface="Roboto"/>
              <a:sym typeface="Roboto"/>
            </a:endParaRPr>
          </a:p>
        </p:txBody>
      </p:sp>
      <p:sp>
        <p:nvSpPr>
          <p:cNvPr id="1585" name="Google Shape;1585;p65"/>
          <p:cNvSpPr txBox="1"/>
          <p:nvPr/>
        </p:nvSpPr>
        <p:spPr>
          <a:xfrm>
            <a:off x="5280075" y="4468500"/>
            <a:ext cx="3732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can be thought of as a </a:t>
            </a:r>
            <a:r>
              <a:rPr b="1" i="0" lang="en-GB" sz="1400" u="none" cap="none" strike="noStrike">
                <a:solidFill>
                  <a:srgbClr val="000000"/>
                </a:solidFill>
                <a:latin typeface="Roboto"/>
                <a:ea typeface="Roboto"/>
                <a:cs typeface="Roboto"/>
                <a:sym typeface="Roboto"/>
              </a:rPr>
              <a:t>non-linear activation function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586" name="Google Shape;1586;p6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90" name="Shape 1590"/>
        <p:cNvGrpSpPr/>
        <p:nvPr/>
      </p:nvGrpSpPr>
      <p:grpSpPr>
        <a:xfrm>
          <a:off x="0" y="0"/>
          <a:ext cx="0" cy="0"/>
          <a:chOff x="0" y="0"/>
          <a:chExt cx="0" cy="0"/>
        </a:xfrm>
      </p:grpSpPr>
      <p:sp>
        <p:nvSpPr>
          <p:cNvPr id="1591" name="Google Shape;1591;p6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Conformer</a:t>
            </a:r>
            <a:endParaRPr sz="2600"/>
          </a:p>
        </p:txBody>
      </p:sp>
      <p:sp>
        <p:nvSpPr>
          <p:cNvPr id="1592" name="Google Shape;1592;p66"/>
          <p:cNvSpPr txBox="1"/>
          <p:nvPr/>
        </p:nvSpPr>
        <p:spPr>
          <a:xfrm>
            <a:off x="424200" y="869275"/>
            <a:ext cx="5478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Conformers turned out to work well for speech recognition.</a:t>
            </a:r>
            <a:endParaRPr b="0" i="0" sz="1400" u="none" cap="none" strike="noStrike">
              <a:solidFill>
                <a:srgbClr val="000000"/>
              </a:solidFill>
              <a:latin typeface="Arial"/>
              <a:ea typeface="Arial"/>
              <a:cs typeface="Arial"/>
              <a:sym typeface="Arial"/>
            </a:endParaRPr>
          </a:p>
        </p:txBody>
      </p:sp>
      <p:sp>
        <p:nvSpPr>
          <p:cNvPr id="1593" name="Google Shape;1593;p66"/>
          <p:cNvSpPr/>
          <p:nvPr/>
        </p:nvSpPr>
        <p:spPr>
          <a:xfrm>
            <a:off x="1057100" y="4514250"/>
            <a:ext cx="2184600" cy="23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4" name="Google Shape;1594;p66"/>
          <p:cNvPicPr preferRelativeResize="0"/>
          <p:nvPr/>
        </p:nvPicPr>
        <p:blipFill rotWithShape="1">
          <a:blip r:embed="rId3">
            <a:alphaModFix/>
          </a:blip>
          <a:srcRect b="0" l="0" r="0" t="0"/>
          <a:stretch/>
        </p:blipFill>
        <p:spPr>
          <a:xfrm>
            <a:off x="3426900" y="3706925"/>
            <a:ext cx="5370599" cy="1112136"/>
          </a:xfrm>
          <a:prstGeom prst="rect">
            <a:avLst/>
          </a:prstGeom>
          <a:noFill/>
          <a:ln>
            <a:noFill/>
          </a:ln>
        </p:spPr>
      </p:pic>
      <p:sp>
        <p:nvSpPr>
          <p:cNvPr id="1595" name="Google Shape;1595;p66"/>
          <p:cNvSpPr txBox="1"/>
          <p:nvPr/>
        </p:nvSpPr>
        <p:spPr>
          <a:xfrm>
            <a:off x="4198275" y="3367975"/>
            <a:ext cx="128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Roboto"/>
                <a:ea typeface="Roboto"/>
                <a:cs typeface="Roboto"/>
                <a:sym typeface="Roboto"/>
                <a:hlinkClick r:id="rId4"/>
              </a:rPr>
              <a:t>Paper</a:t>
            </a:r>
            <a:endParaRPr b="0" i="0" sz="1400" u="none" cap="none" strike="noStrike">
              <a:solidFill>
                <a:srgbClr val="000000"/>
              </a:solidFill>
              <a:latin typeface="Roboto"/>
              <a:ea typeface="Roboto"/>
              <a:cs typeface="Roboto"/>
              <a:sym typeface="Roboto"/>
            </a:endParaRPr>
          </a:p>
        </p:txBody>
      </p:sp>
      <p:pic>
        <p:nvPicPr>
          <p:cNvPr id="1596" name="Google Shape;1596;p66"/>
          <p:cNvPicPr preferRelativeResize="0"/>
          <p:nvPr/>
        </p:nvPicPr>
        <p:blipFill rotWithShape="1">
          <a:blip r:embed="rId5">
            <a:alphaModFix/>
          </a:blip>
          <a:srcRect b="0" l="0" r="0" t="0"/>
          <a:stretch/>
        </p:blipFill>
        <p:spPr>
          <a:xfrm>
            <a:off x="573775" y="1491025"/>
            <a:ext cx="2853125" cy="3220674"/>
          </a:xfrm>
          <a:prstGeom prst="rect">
            <a:avLst/>
          </a:prstGeom>
          <a:noFill/>
          <a:ln>
            <a:noFill/>
          </a:ln>
        </p:spPr>
      </p:pic>
      <p:sp>
        <p:nvSpPr>
          <p:cNvPr id="1597" name="Google Shape;1597;p66"/>
          <p:cNvSpPr txBox="1"/>
          <p:nvPr/>
        </p:nvSpPr>
        <p:spPr>
          <a:xfrm>
            <a:off x="3567875" y="1568050"/>
            <a:ext cx="5117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Conformers typically have </a:t>
            </a:r>
            <a:r>
              <a:rPr b="1" i="0" lang="en-GB" sz="1400" u="none" cap="none" strike="noStrike">
                <a:solidFill>
                  <a:srgbClr val="000000"/>
                </a:solidFill>
                <a:latin typeface="Arial"/>
                <a:ea typeface="Arial"/>
                <a:cs typeface="Arial"/>
                <a:sym typeface="Arial"/>
              </a:rPr>
              <a:t>faster convergence</a:t>
            </a:r>
            <a:r>
              <a:rPr b="0" i="0" lang="en-GB" sz="1400" u="none" cap="none" strike="noStrike">
                <a:solidFill>
                  <a:srgbClr val="000000"/>
                </a:solidFill>
                <a:latin typeface="Arial"/>
                <a:ea typeface="Arial"/>
                <a:cs typeface="Arial"/>
                <a:sym typeface="Arial"/>
              </a:rPr>
              <a:t> than Transformers, but they don't always outperform them. </a:t>
            </a:r>
            <a:endParaRPr b="1" i="0" sz="1400" u="none" cap="none" strike="noStrike">
              <a:solidFill>
                <a:srgbClr val="000000"/>
              </a:solidFill>
              <a:latin typeface="Arial"/>
              <a:ea typeface="Arial"/>
              <a:cs typeface="Arial"/>
              <a:sym typeface="Arial"/>
            </a:endParaRPr>
          </a:p>
        </p:txBody>
      </p:sp>
      <p:sp>
        <p:nvSpPr>
          <p:cNvPr id="1598" name="Google Shape;1598;p66"/>
          <p:cNvSpPr txBox="1"/>
          <p:nvPr/>
        </p:nvSpPr>
        <p:spPr>
          <a:xfrm>
            <a:off x="3606775" y="2419325"/>
            <a:ext cx="5117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Proper hyperparameter tuning is crucial for achieving good performance</a:t>
            </a:r>
            <a:endParaRPr b="0" i="0" sz="1400" u="none" cap="none" strike="noStrike">
              <a:solidFill>
                <a:srgbClr val="000000"/>
              </a:solidFill>
              <a:latin typeface="Arial"/>
              <a:ea typeface="Arial"/>
              <a:cs typeface="Arial"/>
              <a:sym typeface="Arial"/>
            </a:endParaRPr>
          </a:p>
        </p:txBody>
      </p:sp>
      <p:sp>
        <p:nvSpPr>
          <p:cNvPr id="1599" name="Google Shape;1599;p66"/>
          <p:cNvSpPr txBox="1"/>
          <p:nvPr/>
        </p:nvSpPr>
        <p:spPr>
          <a:xfrm>
            <a:off x="3502500" y="3398725"/>
            <a:ext cx="2335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More info:</a:t>
            </a:r>
            <a:endParaRPr b="1" i="0" sz="1000" u="none" cap="none" strike="noStrike">
              <a:solidFill>
                <a:srgbClr val="000000"/>
              </a:solidFill>
              <a:latin typeface="Roboto"/>
              <a:ea typeface="Roboto"/>
              <a:cs typeface="Roboto"/>
              <a:sym typeface="Roboto"/>
            </a:endParaRPr>
          </a:p>
        </p:txBody>
      </p:sp>
      <p:sp>
        <p:nvSpPr>
          <p:cNvPr id="1600" name="Google Shape;1600;p6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04" name="Shape 1604"/>
        <p:cNvGrpSpPr/>
        <p:nvPr/>
      </p:nvGrpSpPr>
      <p:grpSpPr>
        <a:xfrm>
          <a:off x="0" y="0"/>
          <a:ext cx="0" cy="0"/>
          <a:chOff x="0" y="0"/>
          <a:chExt cx="0" cy="0"/>
        </a:xfrm>
      </p:grpSpPr>
      <p:sp>
        <p:nvSpPr>
          <p:cNvPr id="1605" name="Google Shape;1605;p6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Self-Supervised Learning</a:t>
            </a:r>
            <a:endParaRPr sz="2600"/>
          </a:p>
        </p:txBody>
      </p:sp>
      <p:sp>
        <p:nvSpPr>
          <p:cNvPr id="1606" name="Google Shape;1606;p67"/>
          <p:cNvSpPr txBox="1"/>
          <p:nvPr/>
        </p:nvSpPr>
        <p:spPr>
          <a:xfrm>
            <a:off x="424200" y="869275"/>
            <a:ext cx="8500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common approach used these days to improve the performance of an ASR is to use a </a:t>
            </a:r>
            <a:r>
              <a:rPr b="1" i="0" lang="en-GB" sz="1400" u="none" cap="none" strike="noStrike">
                <a:solidFill>
                  <a:srgbClr val="000000"/>
                </a:solidFill>
                <a:latin typeface="Arial"/>
                <a:ea typeface="Arial"/>
                <a:cs typeface="Arial"/>
                <a:sym typeface="Arial"/>
              </a:rPr>
              <a:t>self-supervised learning </a:t>
            </a:r>
            <a:r>
              <a:rPr b="0" i="0" lang="en-GB" sz="1400" u="none" cap="none" strike="noStrike">
                <a:solidFill>
                  <a:srgbClr val="000000"/>
                </a:solidFill>
                <a:latin typeface="Arial"/>
                <a:ea typeface="Arial"/>
                <a:cs typeface="Arial"/>
                <a:sym typeface="Arial"/>
              </a:rPr>
              <a:t>model as an encoder.</a:t>
            </a:r>
            <a:endParaRPr b="0" i="0" sz="1400" u="none" cap="none" strike="noStrike">
              <a:solidFill>
                <a:srgbClr val="000000"/>
              </a:solidFill>
              <a:latin typeface="Arial"/>
              <a:ea typeface="Arial"/>
              <a:cs typeface="Arial"/>
              <a:sym typeface="Arial"/>
            </a:endParaRPr>
          </a:p>
        </p:txBody>
      </p:sp>
      <p:sp>
        <p:nvSpPr>
          <p:cNvPr id="1607" name="Google Shape;1607;p67"/>
          <p:cNvSpPr/>
          <p:nvPr/>
        </p:nvSpPr>
        <p:spPr>
          <a:xfrm>
            <a:off x="2508275" y="1695450"/>
            <a:ext cx="1028700" cy="676200"/>
          </a:xfrm>
          <a:prstGeom prst="roundRect">
            <a:avLst>
              <a:gd fmla="val 16667" name="adj"/>
            </a:avLst>
          </a:prstGeom>
          <a:solidFill>
            <a:srgbClr val="00E0FF">
              <a:alpha val="5098"/>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Encoder</a:t>
            </a:r>
            <a:endParaRPr b="0" i="0" sz="1400" u="none" cap="none" strike="noStrike">
              <a:solidFill>
                <a:srgbClr val="000000"/>
              </a:solidFill>
              <a:latin typeface="Arial"/>
              <a:ea typeface="Arial"/>
              <a:cs typeface="Arial"/>
              <a:sym typeface="Arial"/>
            </a:endParaRPr>
          </a:p>
        </p:txBody>
      </p:sp>
      <p:sp>
        <p:nvSpPr>
          <p:cNvPr id="1608" name="Google Shape;1608;p67"/>
          <p:cNvSpPr/>
          <p:nvPr/>
        </p:nvSpPr>
        <p:spPr>
          <a:xfrm>
            <a:off x="1946300" y="1890600"/>
            <a:ext cx="314400" cy="285900"/>
          </a:xfrm>
          <a:prstGeom prst="rightArrow">
            <a:avLst>
              <a:gd fmla="val 50000" name="adj1"/>
              <a:gd fmla="val 50000" name="adj2"/>
            </a:avLst>
          </a:prstGeom>
          <a:solidFill>
            <a:srgbClr val="00B05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67"/>
          <p:cNvSpPr txBox="1"/>
          <p:nvPr/>
        </p:nvSpPr>
        <p:spPr>
          <a:xfrm>
            <a:off x="1040025" y="1784438"/>
            <a:ext cx="10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Speech</a:t>
            </a:r>
            <a:endParaRPr b="0" i="0" sz="1400" u="none" cap="none" strike="noStrike">
              <a:solidFill>
                <a:srgbClr val="000000"/>
              </a:solidFill>
              <a:latin typeface="Roboto"/>
              <a:ea typeface="Roboto"/>
              <a:cs typeface="Roboto"/>
              <a:sym typeface="Roboto"/>
            </a:endParaRPr>
          </a:p>
        </p:txBody>
      </p:sp>
      <p:sp>
        <p:nvSpPr>
          <p:cNvPr id="1610" name="Google Shape;1610;p67"/>
          <p:cNvSpPr/>
          <p:nvPr/>
        </p:nvSpPr>
        <p:spPr>
          <a:xfrm>
            <a:off x="3582050" y="1890600"/>
            <a:ext cx="907500" cy="285900"/>
          </a:xfrm>
          <a:prstGeom prst="righ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67"/>
          <p:cNvSpPr/>
          <p:nvPr/>
        </p:nvSpPr>
        <p:spPr>
          <a:xfrm>
            <a:off x="4489475" y="1695450"/>
            <a:ext cx="1028700" cy="6762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Decoder</a:t>
            </a:r>
            <a:endParaRPr b="0" i="0" sz="1400" u="none" cap="none" strike="noStrike">
              <a:solidFill>
                <a:srgbClr val="000000"/>
              </a:solidFill>
              <a:latin typeface="Arial"/>
              <a:ea typeface="Arial"/>
              <a:cs typeface="Arial"/>
              <a:sym typeface="Arial"/>
            </a:endParaRPr>
          </a:p>
        </p:txBody>
      </p:sp>
      <p:sp>
        <p:nvSpPr>
          <p:cNvPr id="1612" name="Google Shape;1612;p67"/>
          <p:cNvSpPr/>
          <p:nvPr/>
        </p:nvSpPr>
        <p:spPr>
          <a:xfrm>
            <a:off x="5775350" y="1890600"/>
            <a:ext cx="314400" cy="285900"/>
          </a:xfrm>
          <a:prstGeom prst="rightArrow">
            <a:avLst>
              <a:gd fmla="val 50000" name="adj1"/>
              <a:gd fmla="val 50000" name="adj2"/>
            </a:avLst>
          </a:prstGeom>
          <a:solidFill>
            <a:schemeClr val="accent2"/>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67"/>
          <p:cNvSpPr txBox="1"/>
          <p:nvPr/>
        </p:nvSpPr>
        <p:spPr>
          <a:xfrm>
            <a:off x="6204375" y="1814975"/>
            <a:ext cx="134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Output Tokens</a:t>
            </a:r>
            <a:endParaRPr b="0" i="0" sz="1400" u="none" cap="none" strike="noStrike">
              <a:solidFill>
                <a:srgbClr val="000000"/>
              </a:solidFill>
              <a:latin typeface="Roboto"/>
              <a:ea typeface="Roboto"/>
              <a:cs typeface="Roboto"/>
              <a:sym typeface="Roboto"/>
            </a:endParaRPr>
          </a:p>
        </p:txBody>
      </p:sp>
      <p:sp>
        <p:nvSpPr>
          <p:cNvPr id="1614" name="Google Shape;1614;p67"/>
          <p:cNvSpPr/>
          <p:nvPr/>
        </p:nvSpPr>
        <p:spPr>
          <a:xfrm>
            <a:off x="3498875" y="2609850"/>
            <a:ext cx="1028700" cy="676200"/>
          </a:xfrm>
          <a:prstGeom prst="roundRect">
            <a:avLst>
              <a:gd fmla="val 16667" name="adj"/>
            </a:avLst>
          </a:prstGeom>
          <a:solidFill>
            <a:srgbClr val="84FB89">
              <a:alpha val="46666"/>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Attention</a:t>
            </a:r>
            <a:endParaRPr b="0" i="0" sz="1400" u="none" cap="none" strike="noStrike">
              <a:solidFill>
                <a:srgbClr val="000000"/>
              </a:solidFill>
              <a:latin typeface="Arial"/>
              <a:ea typeface="Arial"/>
              <a:cs typeface="Arial"/>
              <a:sym typeface="Arial"/>
            </a:endParaRPr>
          </a:p>
        </p:txBody>
      </p:sp>
      <p:sp>
        <p:nvSpPr>
          <p:cNvPr id="1615" name="Google Shape;1615;p67"/>
          <p:cNvSpPr/>
          <p:nvPr/>
        </p:nvSpPr>
        <p:spPr>
          <a:xfrm rot="5400000">
            <a:off x="2835575" y="2441925"/>
            <a:ext cx="723900" cy="602700"/>
          </a:xfrm>
          <a:prstGeom prst="bentUpArrow">
            <a:avLst>
              <a:gd fmla="val 16239" name="adj1"/>
              <a:gd fmla="val 25000" name="adj2"/>
              <a:gd fmla="val 25286" name="adj3"/>
            </a:avLst>
          </a:prstGeom>
          <a:solidFill>
            <a:schemeClr val="accent5"/>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67"/>
          <p:cNvSpPr/>
          <p:nvPr/>
        </p:nvSpPr>
        <p:spPr>
          <a:xfrm>
            <a:off x="4527575" y="2371650"/>
            <a:ext cx="723900" cy="602700"/>
          </a:xfrm>
          <a:prstGeom prst="bentUpArrow">
            <a:avLst>
              <a:gd fmla="val 16239" name="adj1"/>
              <a:gd fmla="val 25000" name="adj2"/>
              <a:gd fmla="val 25286" name="adj3"/>
            </a:avLst>
          </a:prstGeom>
          <a:solidFill>
            <a:schemeClr val="accent5"/>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67"/>
          <p:cNvSpPr/>
          <p:nvPr/>
        </p:nvSpPr>
        <p:spPr>
          <a:xfrm>
            <a:off x="2387375" y="1629913"/>
            <a:ext cx="1270500" cy="83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8" name="Google Shape;1618;p67"/>
          <p:cNvCxnSpPr/>
          <p:nvPr/>
        </p:nvCxnSpPr>
        <p:spPr>
          <a:xfrm flipH="1">
            <a:off x="1981425" y="2484200"/>
            <a:ext cx="399000" cy="294600"/>
          </a:xfrm>
          <a:prstGeom prst="straightConnector1">
            <a:avLst/>
          </a:prstGeom>
          <a:noFill/>
          <a:ln cap="flat" cmpd="sng" w="9525">
            <a:solidFill>
              <a:srgbClr val="FF0000"/>
            </a:solidFill>
            <a:prstDash val="solid"/>
            <a:round/>
            <a:headEnd len="med" w="med" type="triangle"/>
            <a:tailEnd len="sm" w="sm" type="none"/>
          </a:ln>
        </p:spPr>
      </p:cxnSp>
      <p:sp>
        <p:nvSpPr>
          <p:cNvPr id="1619" name="Google Shape;1619;p67"/>
          <p:cNvSpPr txBox="1"/>
          <p:nvPr/>
        </p:nvSpPr>
        <p:spPr>
          <a:xfrm>
            <a:off x="1073600" y="2734625"/>
            <a:ext cx="118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Roboto"/>
                <a:ea typeface="Roboto"/>
                <a:cs typeface="Roboto"/>
                <a:sym typeface="Roboto"/>
              </a:rPr>
              <a:t>Wav2vec2</a:t>
            </a:r>
            <a:endParaRPr b="0" i="0" sz="1400" u="none" cap="none" strike="noStrike">
              <a:solidFill>
                <a:srgbClr val="FF0000"/>
              </a:solidFill>
              <a:latin typeface="Roboto"/>
              <a:ea typeface="Roboto"/>
              <a:cs typeface="Roboto"/>
              <a:sym typeface="Roboto"/>
            </a:endParaRPr>
          </a:p>
        </p:txBody>
      </p:sp>
      <p:sp>
        <p:nvSpPr>
          <p:cNvPr id="1620" name="Google Shape;1620;p67"/>
          <p:cNvSpPr txBox="1"/>
          <p:nvPr/>
        </p:nvSpPr>
        <p:spPr>
          <a:xfrm>
            <a:off x="1073600" y="3039425"/>
            <a:ext cx="118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Roboto"/>
                <a:ea typeface="Roboto"/>
                <a:cs typeface="Roboto"/>
                <a:sym typeface="Roboto"/>
              </a:rPr>
              <a:t>Hubert</a:t>
            </a:r>
            <a:endParaRPr b="0" i="0" sz="1400" u="none" cap="none" strike="noStrike">
              <a:solidFill>
                <a:srgbClr val="FF0000"/>
              </a:solidFill>
              <a:latin typeface="Roboto"/>
              <a:ea typeface="Roboto"/>
              <a:cs typeface="Roboto"/>
              <a:sym typeface="Roboto"/>
            </a:endParaRPr>
          </a:p>
        </p:txBody>
      </p:sp>
      <p:sp>
        <p:nvSpPr>
          <p:cNvPr id="1621" name="Google Shape;1621;p67"/>
          <p:cNvSpPr txBox="1"/>
          <p:nvPr/>
        </p:nvSpPr>
        <p:spPr>
          <a:xfrm>
            <a:off x="1073600" y="3344225"/>
            <a:ext cx="118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Roboto"/>
                <a:ea typeface="Roboto"/>
                <a:cs typeface="Roboto"/>
                <a:sym typeface="Roboto"/>
              </a:rPr>
              <a:t>WavLM</a:t>
            </a:r>
            <a:endParaRPr b="0" i="0" sz="1400" u="none" cap="none" strike="noStrike">
              <a:solidFill>
                <a:srgbClr val="FF0000"/>
              </a:solidFill>
              <a:latin typeface="Roboto"/>
              <a:ea typeface="Roboto"/>
              <a:cs typeface="Roboto"/>
              <a:sym typeface="Roboto"/>
            </a:endParaRPr>
          </a:p>
        </p:txBody>
      </p:sp>
      <p:sp>
        <p:nvSpPr>
          <p:cNvPr id="1622" name="Google Shape;1622;p67"/>
          <p:cNvSpPr txBox="1"/>
          <p:nvPr/>
        </p:nvSpPr>
        <p:spPr>
          <a:xfrm>
            <a:off x="424200" y="3917275"/>
            <a:ext cx="8500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Self-supervised models can improve </a:t>
            </a:r>
            <a:r>
              <a:rPr b="1" i="0" lang="en-GB" sz="1400" u="none" cap="none" strike="noStrike">
                <a:solidFill>
                  <a:srgbClr val="000000"/>
                </a:solidFill>
                <a:latin typeface="Arial"/>
                <a:ea typeface="Arial"/>
                <a:cs typeface="Arial"/>
                <a:sym typeface="Arial"/>
              </a:rPr>
              <a:t>performance</a:t>
            </a:r>
            <a:r>
              <a:rPr b="0" i="0" lang="en-GB" sz="1400" u="none" cap="none" strike="noStrike">
                <a:solidFill>
                  <a:srgbClr val="000000"/>
                </a:solidFill>
                <a:latin typeface="Arial"/>
                <a:ea typeface="Arial"/>
                <a:cs typeface="Arial"/>
                <a:sym typeface="Arial"/>
              </a:rPr>
              <a:t>, </a:t>
            </a:r>
            <a:r>
              <a:rPr b="1" i="0" lang="en-GB" sz="1400" u="none" cap="none" strike="noStrike">
                <a:solidFill>
                  <a:srgbClr val="000000"/>
                </a:solidFill>
                <a:latin typeface="Arial"/>
                <a:ea typeface="Arial"/>
                <a:cs typeface="Arial"/>
                <a:sym typeface="Arial"/>
              </a:rPr>
              <a:t>convergence speed</a:t>
            </a:r>
            <a:r>
              <a:rPr b="0" i="0" lang="en-GB" sz="1400" u="none" cap="none" strike="noStrike">
                <a:solidFill>
                  <a:srgbClr val="000000"/>
                </a:solidFill>
                <a:latin typeface="Arial"/>
                <a:ea typeface="Arial"/>
                <a:cs typeface="Arial"/>
                <a:sym typeface="Arial"/>
              </a:rPr>
              <a:t>, and reduce the need for labeled data. </a:t>
            </a:r>
            <a:endParaRPr b="0" i="0" sz="1400" u="none" cap="none" strike="noStrike">
              <a:solidFill>
                <a:srgbClr val="000000"/>
              </a:solidFill>
              <a:latin typeface="Arial"/>
              <a:ea typeface="Arial"/>
              <a:cs typeface="Arial"/>
              <a:sym typeface="Arial"/>
            </a:endParaRPr>
          </a:p>
        </p:txBody>
      </p:sp>
      <p:sp>
        <p:nvSpPr>
          <p:cNvPr id="1623" name="Google Shape;1623;p67"/>
          <p:cNvSpPr txBox="1"/>
          <p:nvPr/>
        </p:nvSpPr>
        <p:spPr>
          <a:xfrm>
            <a:off x="424200" y="4526875"/>
            <a:ext cx="8500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drawback is that the resulting models are very large, with numerous parameters and high </a:t>
            </a:r>
            <a:r>
              <a:rPr b="1" i="0" lang="en-GB" sz="1400" u="none" cap="none" strike="noStrike">
                <a:solidFill>
                  <a:srgbClr val="000000"/>
                </a:solidFill>
                <a:latin typeface="Arial"/>
                <a:ea typeface="Arial"/>
                <a:cs typeface="Arial"/>
                <a:sym typeface="Arial"/>
              </a:rPr>
              <a:t>memory</a:t>
            </a:r>
            <a:r>
              <a:rPr b="0" i="0" lang="en-GB" sz="1400" u="none" cap="none" strike="noStrike">
                <a:solidFill>
                  <a:srgbClr val="000000"/>
                </a:solidFill>
                <a:latin typeface="Arial"/>
                <a:ea typeface="Arial"/>
                <a:cs typeface="Arial"/>
                <a:sym typeface="Arial"/>
              </a:rPr>
              <a:t> demands.</a:t>
            </a:r>
            <a:endParaRPr b="0" i="0" sz="1400" u="none" cap="none" strike="noStrike">
              <a:solidFill>
                <a:srgbClr val="000000"/>
              </a:solidFill>
              <a:latin typeface="Arial"/>
              <a:ea typeface="Arial"/>
              <a:cs typeface="Arial"/>
              <a:sym typeface="Arial"/>
            </a:endParaRPr>
          </a:p>
        </p:txBody>
      </p:sp>
      <p:sp>
        <p:nvSpPr>
          <p:cNvPr id="1624" name="Google Shape;1624;p6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2"/>
                                        </p:tgtEl>
                                        <p:attrNameLst>
                                          <p:attrName>style.visibility</p:attrName>
                                        </p:attrNameLst>
                                      </p:cBhvr>
                                      <p:to>
                                        <p:strVal val="visible"/>
                                      </p:to>
                                    </p:set>
                                    <p:animEffect filter="fade" transition="in">
                                      <p:cBhvr>
                                        <p:cTn dur="1000"/>
                                        <p:tgtEl>
                                          <p:spTgt spid="1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28" name="Shape 1628"/>
        <p:cNvGrpSpPr/>
        <p:nvPr/>
      </p:nvGrpSpPr>
      <p:grpSpPr>
        <a:xfrm>
          <a:off x="0" y="0"/>
          <a:ext cx="0" cy="0"/>
          <a:chOff x="0" y="0"/>
          <a:chExt cx="0" cy="0"/>
        </a:xfrm>
      </p:grpSpPr>
      <p:sp>
        <p:nvSpPr>
          <p:cNvPr id="1629" name="Google Shape;1629;p68"/>
          <p:cNvSpPr/>
          <p:nvPr/>
        </p:nvSpPr>
        <p:spPr>
          <a:xfrm>
            <a:off x="4297975" y="2774750"/>
            <a:ext cx="4463100" cy="1637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6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Self-Training</a:t>
            </a:r>
            <a:endParaRPr sz="2600"/>
          </a:p>
        </p:txBody>
      </p:sp>
      <p:sp>
        <p:nvSpPr>
          <p:cNvPr id="1631" name="Google Shape;1631;p68"/>
          <p:cNvSpPr txBox="1"/>
          <p:nvPr/>
        </p:nvSpPr>
        <p:spPr>
          <a:xfrm>
            <a:off x="321600" y="781500"/>
            <a:ext cx="8500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Another trick to improve the performance is </a:t>
            </a:r>
            <a:r>
              <a:rPr b="1" i="0" lang="en-GB" sz="1400" u="none" cap="none" strike="noStrike">
                <a:solidFill>
                  <a:srgbClr val="000000"/>
                </a:solidFill>
                <a:latin typeface="Arial"/>
                <a:ea typeface="Arial"/>
                <a:cs typeface="Arial"/>
                <a:sym typeface="Arial"/>
              </a:rPr>
              <a:t>self-training</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632" name="Google Shape;1632;p68"/>
          <p:cNvSpPr txBox="1"/>
          <p:nvPr/>
        </p:nvSpPr>
        <p:spPr>
          <a:xfrm>
            <a:off x="4042275" y="1423950"/>
            <a:ext cx="48063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basic idea is to utilize a speech recognizer to transcribe a large unannotated speech dataset.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then use the ASR transcriptions as labels.</a:t>
            </a:r>
            <a:endParaRPr b="0" i="0" sz="1400" u="none" cap="none" strike="noStrike">
              <a:solidFill>
                <a:srgbClr val="000000"/>
              </a:solidFill>
              <a:latin typeface="Arial"/>
              <a:ea typeface="Arial"/>
              <a:cs typeface="Arial"/>
              <a:sym typeface="Arial"/>
            </a:endParaRPr>
          </a:p>
        </p:txBody>
      </p:sp>
      <p:sp>
        <p:nvSpPr>
          <p:cNvPr id="1633" name="Google Shape;1633;p68"/>
          <p:cNvSpPr txBox="1"/>
          <p:nvPr/>
        </p:nvSpPr>
        <p:spPr>
          <a:xfrm>
            <a:off x="4375850" y="2724925"/>
            <a:ext cx="3056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The steps to follow are:</a:t>
            </a:r>
            <a:endParaRPr b="0" i="0" sz="1200" u="none" cap="none" strike="noStrike">
              <a:solidFill>
                <a:srgbClr val="000000"/>
              </a:solidFill>
              <a:latin typeface="Roboto"/>
              <a:ea typeface="Roboto"/>
              <a:cs typeface="Roboto"/>
              <a:sym typeface="Roboto"/>
            </a:endParaRPr>
          </a:p>
        </p:txBody>
      </p:sp>
      <p:sp>
        <p:nvSpPr>
          <p:cNvPr id="1634" name="Google Shape;1634;p68"/>
          <p:cNvSpPr txBox="1"/>
          <p:nvPr/>
        </p:nvSpPr>
        <p:spPr>
          <a:xfrm>
            <a:off x="4347075" y="3135000"/>
            <a:ext cx="451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1- Train an ASR model with a supervised dataset.</a:t>
            </a:r>
            <a:endParaRPr b="0" i="0" sz="1200" u="none" cap="none" strike="noStrike">
              <a:solidFill>
                <a:srgbClr val="000000"/>
              </a:solidFill>
              <a:latin typeface="Roboto"/>
              <a:ea typeface="Roboto"/>
              <a:cs typeface="Roboto"/>
              <a:sym typeface="Roboto"/>
            </a:endParaRPr>
          </a:p>
        </p:txBody>
      </p:sp>
      <p:sp>
        <p:nvSpPr>
          <p:cNvPr id="1635" name="Google Shape;1635;p68"/>
          <p:cNvSpPr txBox="1"/>
          <p:nvPr/>
        </p:nvSpPr>
        <p:spPr>
          <a:xfrm>
            <a:off x="4347075" y="3516000"/>
            <a:ext cx="369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2- Transcribe a large unannotated dataset.</a:t>
            </a:r>
            <a:endParaRPr b="0" i="0" sz="1200" u="none" cap="none" strike="noStrike">
              <a:solidFill>
                <a:srgbClr val="000000"/>
              </a:solidFill>
              <a:latin typeface="Roboto"/>
              <a:ea typeface="Roboto"/>
              <a:cs typeface="Roboto"/>
              <a:sym typeface="Roboto"/>
            </a:endParaRPr>
          </a:p>
        </p:txBody>
      </p:sp>
      <p:sp>
        <p:nvSpPr>
          <p:cNvPr id="1636" name="Google Shape;1636;p68"/>
          <p:cNvSpPr txBox="1"/>
          <p:nvPr/>
        </p:nvSpPr>
        <p:spPr>
          <a:xfrm>
            <a:off x="4347075" y="3897000"/>
            <a:ext cx="5137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3- Fine-tune the model using the ASR transcriptions as labels.</a:t>
            </a:r>
            <a:endParaRPr b="0" i="0" sz="1200" u="none" cap="none" strike="noStrike">
              <a:solidFill>
                <a:srgbClr val="000000"/>
              </a:solidFill>
              <a:latin typeface="Roboto"/>
              <a:ea typeface="Roboto"/>
              <a:cs typeface="Roboto"/>
              <a:sym typeface="Roboto"/>
            </a:endParaRPr>
          </a:p>
        </p:txBody>
      </p:sp>
      <p:sp>
        <p:nvSpPr>
          <p:cNvPr id="1637" name="Google Shape;1637;p68"/>
          <p:cNvSpPr/>
          <p:nvPr/>
        </p:nvSpPr>
        <p:spPr>
          <a:xfrm>
            <a:off x="491025" y="1447050"/>
            <a:ext cx="693600" cy="632700"/>
          </a:xfrm>
          <a:prstGeom prst="can">
            <a:avLst>
              <a:gd fmla="val 25000" name="adj"/>
            </a:avLst>
          </a:prstGeom>
          <a:solidFill>
            <a:srgbClr val="29D2F5">
              <a:alpha val="2117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Supervised Dataset</a:t>
            </a:r>
            <a:endParaRPr b="0" i="0" sz="800" u="none" cap="none" strike="noStrike">
              <a:solidFill>
                <a:srgbClr val="000000"/>
              </a:solidFill>
              <a:latin typeface="Arial"/>
              <a:ea typeface="Arial"/>
              <a:cs typeface="Arial"/>
              <a:sym typeface="Arial"/>
            </a:endParaRPr>
          </a:p>
        </p:txBody>
      </p:sp>
      <p:sp>
        <p:nvSpPr>
          <p:cNvPr id="1638" name="Google Shape;1638;p68"/>
          <p:cNvSpPr/>
          <p:nvPr/>
        </p:nvSpPr>
        <p:spPr>
          <a:xfrm>
            <a:off x="491025" y="2371900"/>
            <a:ext cx="693600" cy="1181100"/>
          </a:xfrm>
          <a:prstGeom prst="can">
            <a:avLst>
              <a:gd fmla="val 25000" name="adj"/>
            </a:avLst>
          </a:prstGeom>
          <a:solidFill>
            <a:srgbClr val="FBDC84">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Large Unlabeled Dataset</a:t>
            </a:r>
            <a:endParaRPr b="0" i="0" sz="800" u="none" cap="none" strike="noStrike">
              <a:solidFill>
                <a:srgbClr val="000000"/>
              </a:solidFill>
              <a:latin typeface="Arial"/>
              <a:ea typeface="Arial"/>
              <a:cs typeface="Arial"/>
              <a:sym typeface="Arial"/>
            </a:endParaRPr>
          </a:p>
        </p:txBody>
      </p:sp>
      <p:cxnSp>
        <p:nvCxnSpPr>
          <p:cNvPr id="1639" name="Google Shape;1639;p68"/>
          <p:cNvCxnSpPr>
            <a:stCxn id="1637" idx="4"/>
          </p:cNvCxnSpPr>
          <p:nvPr/>
        </p:nvCxnSpPr>
        <p:spPr>
          <a:xfrm flipH="1" rot="10800000">
            <a:off x="1184625" y="1760100"/>
            <a:ext cx="312900" cy="3300"/>
          </a:xfrm>
          <a:prstGeom prst="straightConnector1">
            <a:avLst/>
          </a:prstGeom>
          <a:noFill/>
          <a:ln cap="flat" cmpd="sng" w="9525">
            <a:solidFill>
              <a:schemeClr val="dk2"/>
            </a:solidFill>
            <a:prstDash val="solid"/>
            <a:round/>
            <a:headEnd len="sm" w="sm" type="none"/>
            <a:tailEnd len="med" w="med" type="triangle"/>
          </a:ln>
        </p:spPr>
      </p:cxnSp>
      <p:sp>
        <p:nvSpPr>
          <p:cNvPr id="1640" name="Google Shape;1640;p68"/>
          <p:cNvSpPr/>
          <p:nvPr/>
        </p:nvSpPr>
        <p:spPr>
          <a:xfrm>
            <a:off x="1540600" y="1555075"/>
            <a:ext cx="791700" cy="400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Training</a:t>
            </a:r>
            <a:endParaRPr b="0" i="0" sz="1200" u="none" cap="none" strike="noStrike">
              <a:solidFill>
                <a:srgbClr val="000000"/>
              </a:solidFill>
              <a:latin typeface="Arial"/>
              <a:ea typeface="Arial"/>
              <a:cs typeface="Arial"/>
              <a:sym typeface="Arial"/>
            </a:endParaRPr>
          </a:p>
        </p:txBody>
      </p:sp>
      <p:cxnSp>
        <p:nvCxnSpPr>
          <p:cNvPr id="1641" name="Google Shape;1641;p68"/>
          <p:cNvCxnSpPr/>
          <p:nvPr/>
        </p:nvCxnSpPr>
        <p:spPr>
          <a:xfrm flipH="1" rot="10800000">
            <a:off x="2398850" y="1761750"/>
            <a:ext cx="312900" cy="3300"/>
          </a:xfrm>
          <a:prstGeom prst="straightConnector1">
            <a:avLst/>
          </a:prstGeom>
          <a:noFill/>
          <a:ln cap="flat" cmpd="sng" w="9525">
            <a:solidFill>
              <a:schemeClr val="dk2"/>
            </a:solidFill>
            <a:prstDash val="solid"/>
            <a:round/>
            <a:headEnd len="sm" w="sm" type="none"/>
            <a:tailEnd len="med" w="med" type="triangle"/>
          </a:ln>
        </p:spPr>
      </p:cxnSp>
      <p:pic>
        <p:nvPicPr>
          <p:cNvPr id="1642" name="Google Shape;1642;p68"/>
          <p:cNvPicPr preferRelativeResize="0"/>
          <p:nvPr/>
        </p:nvPicPr>
        <p:blipFill rotWithShape="1">
          <a:blip r:embed="rId3">
            <a:alphaModFix/>
          </a:blip>
          <a:srcRect b="0" l="0" r="0" t="0"/>
          <a:stretch/>
        </p:blipFill>
        <p:spPr>
          <a:xfrm>
            <a:off x="2778300" y="1503537"/>
            <a:ext cx="1006549" cy="503275"/>
          </a:xfrm>
          <a:prstGeom prst="rect">
            <a:avLst/>
          </a:prstGeom>
          <a:noFill/>
          <a:ln>
            <a:noFill/>
          </a:ln>
        </p:spPr>
      </p:pic>
      <p:sp>
        <p:nvSpPr>
          <p:cNvPr id="1643" name="Google Shape;1643;p68"/>
          <p:cNvSpPr txBox="1"/>
          <p:nvPr/>
        </p:nvSpPr>
        <p:spPr>
          <a:xfrm>
            <a:off x="2821270" y="1262900"/>
            <a:ext cx="861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ASR Model</a:t>
            </a:r>
            <a:endParaRPr b="1" i="0" sz="1000" u="none" cap="none" strike="noStrike">
              <a:solidFill>
                <a:srgbClr val="000000"/>
              </a:solidFill>
              <a:latin typeface="Roboto"/>
              <a:ea typeface="Roboto"/>
              <a:cs typeface="Roboto"/>
              <a:sym typeface="Roboto"/>
            </a:endParaRPr>
          </a:p>
        </p:txBody>
      </p:sp>
      <p:pic>
        <p:nvPicPr>
          <p:cNvPr id="1644" name="Google Shape;1644;p68"/>
          <p:cNvPicPr preferRelativeResize="0"/>
          <p:nvPr/>
        </p:nvPicPr>
        <p:blipFill rotWithShape="1">
          <a:blip r:embed="rId3">
            <a:alphaModFix/>
          </a:blip>
          <a:srcRect b="0" l="0" r="0" t="0"/>
          <a:stretch/>
        </p:blipFill>
        <p:spPr>
          <a:xfrm>
            <a:off x="1540600" y="3139535"/>
            <a:ext cx="861299" cy="430629"/>
          </a:xfrm>
          <a:prstGeom prst="rect">
            <a:avLst/>
          </a:prstGeom>
          <a:noFill/>
          <a:ln>
            <a:noFill/>
          </a:ln>
        </p:spPr>
      </p:pic>
      <p:cxnSp>
        <p:nvCxnSpPr>
          <p:cNvPr id="1645" name="Google Shape;1645;p68"/>
          <p:cNvCxnSpPr/>
          <p:nvPr/>
        </p:nvCxnSpPr>
        <p:spPr>
          <a:xfrm flipH="1" rot="10800000">
            <a:off x="1184625" y="2903100"/>
            <a:ext cx="312900" cy="3300"/>
          </a:xfrm>
          <a:prstGeom prst="straightConnector1">
            <a:avLst/>
          </a:prstGeom>
          <a:noFill/>
          <a:ln cap="flat" cmpd="sng" w="9525">
            <a:solidFill>
              <a:schemeClr val="dk2"/>
            </a:solidFill>
            <a:prstDash val="solid"/>
            <a:round/>
            <a:headEnd len="sm" w="sm" type="none"/>
            <a:tailEnd len="med" w="med" type="triangle"/>
          </a:ln>
        </p:spPr>
      </p:cxnSp>
      <p:sp>
        <p:nvSpPr>
          <p:cNvPr id="1646" name="Google Shape;1646;p68"/>
          <p:cNvSpPr/>
          <p:nvPr/>
        </p:nvSpPr>
        <p:spPr>
          <a:xfrm>
            <a:off x="1540600" y="2698075"/>
            <a:ext cx="861300" cy="400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Inference</a:t>
            </a:r>
            <a:endParaRPr b="0" i="0" sz="1200" u="none" cap="none" strike="noStrike">
              <a:solidFill>
                <a:srgbClr val="000000"/>
              </a:solidFill>
              <a:latin typeface="Arial"/>
              <a:ea typeface="Arial"/>
              <a:cs typeface="Arial"/>
              <a:sym typeface="Arial"/>
            </a:endParaRPr>
          </a:p>
        </p:txBody>
      </p:sp>
      <p:cxnSp>
        <p:nvCxnSpPr>
          <p:cNvPr id="1647" name="Google Shape;1647;p68"/>
          <p:cNvCxnSpPr/>
          <p:nvPr/>
        </p:nvCxnSpPr>
        <p:spPr>
          <a:xfrm flipH="1" rot="10800000">
            <a:off x="2440750" y="2896525"/>
            <a:ext cx="312900" cy="3300"/>
          </a:xfrm>
          <a:prstGeom prst="straightConnector1">
            <a:avLst/>
          </a:prstGeom>
          <a:noFill/>
          <a:ln cap="flat" cmpd="sng" w="9525">
            <a:solidFill>
              <a:schemeClr val="dk2"/>
            </a:solidFill>
            <a:prstDash val="solid"/>
            <a:round/>
            <a:headEnd len="sm" w="sm" type="none"/>
            <a:tailEnd len="med" w="med" type="triangle"/>
          </a:ln>
        </p:spPr>
      </p:cxnSp>
      <p:sp>
        <p:nvSpPr>
          <p:cNvPr id="1648" name="Google Shape;1648;p68"/>
          <p:cNvSpPr/>
          <p:nvPr/>
        </p:nvSpPr>
        <p:spPr>
          <a:xfrm>
            <a:off x="2821275" y="2343250"/>
            <a:ext cx="693600" cy="1181100"/>
          </a:xfrm>
          <a:prstGeom prst="can">
            <a:avLst>
              <a:gd fmla="val 25000" name="adj"/>
            </a:avLst>
          </a:prstGeom>
          <a:solidFill>
            <a:srgbClr val="84FB89">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ASR Transcriptions</a:t>
            </a:r>
            <a:endParaRPr b="0" i="0" sz="600" u="none" cap="none" strike="noStrike">
              <a:solidFill>
                <a:srgbClr val="000000"/>
              </a:solidFill>
              <a:latin typeface="Arial"/>
              <a:ea typeface="Arial"/>
              <a:cs typeface="Arial"/>
              <a:sym typeface="Arial"/>
            </a:endParaRPr>
          </a:p>
        </p:txBody>
      </p:sp>
      <p:sp>
        <p:nvSpPr>
          <p:cNvPr id="1649" name="Google Shape;1649;p68"/>
          <p:cNvSpPr/>
          <p:nvPr/>
        </p:nvSpPr>
        <p:spPr>
          <a:xfrm>
            <a:off x="491025" y="3845150"/>
            <a:ext cx="693600" cy="1181100"/>
          </a:xfrm>
          <a:prstGeom prst="can">
            <a:avLst>
              <a:gd fmla="val 25000" name="adj"/>
            </a:avLst>
          </a:prstGeom>
          <a:solidFill>
            <a:srgbClr val="84FB89">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ASR Transcriptions</a:t>
            </a:r>
            <a:endParaRPr b="0" i="0" sz="600" u="none" cap="none" strike="noStrike">
              <a:solidFill>
                <a:srgbClr val="000000"/>
              </a:solidFill>
              <a:latin typeface="Arial"/>
              <a:ea typeface="Arial"/>
              <a:cs typeface="Arial"/>
              <a:sym typeface="Arial"/>
            </a:endParaRPr>
          </a:p>
        </p:txBody>
      </p:sp>
      <p:cxnSp>
        <p:nvCxnSpPr>
          <p:cNvPr id="1650" name="Google Shape;1650;p68"/>
          <p:cNvCxnSpPr/>
          <p:nvPr/>
        </p:nvCxnSpPr>
        <p:spPr>
          <a:xfrm flipH="1" rot="10800000">
            <a:off x="1200588" y="4528500"/>
            <a:ext cx="312900" cy="3300"/>
          </a:xfrm>
          <a:prstGeom prst="straightConnector1">
            <a:avLst/>
          </a:prstGeom>
          <a:noFill/>
          <a:ln cap="flat" cmpd="sng" w="9525">
            <a:solidFill>
              <a:schemeClr val="dk2"/>
            </a:solidFill>
            <a:prstDash val="solid"/>
            <a:round/>
            <a:headEnd len="sm" w="sm" type="none"/>
            <a:tailEnd len="med" w="med" type="triangle"/>
          </a:ln>
        </p:spPr>
      </p:cxnSp>
      <p:cxnSp>
        <p:nvCxnSpPr>
          <p:cNvPr id="1651" name="Google Shape;1651;p68"/>
          <p:cNvCxnSpPr/>
          <p:nvPr/>
        </p:nvCxnSpPr>
        <p:spPr>
          <a:xfrm flipH="1" rot="10800000">
            <a:off x="2560638" y="4533500"/>
            <a:ext cx="312900" cy="3300"/>
          </a:xfrm>
          <a:prstGeom prst="straightConnector1">
            <a:avLst/>
          </a:prstGeom>
          <a:noFill/>
          <a:ln cap="flat" cmpd="sng" w="9525">
            <a:solidFill>
              <a:schemeClr val="dk2"/>
            </a:solidFill>
            <a:prstDash val="solid"/>
            <a:round/>
            <a:headEnd len="sm" w="sm" type="none"/>
            <a:tailEnd len="med" w="med" type="triangle"/>
          </a:ln>
        </p:spPr>
      </p:cxnSp>
      <p:pic>
        <p:nvPicPr>
          <p:cNvPr id="1652" name="Google Shape;1652;p68"/>
          <p:cNvPicPr preferRelativeResize="0"/>
          <p:nvPr/>
        </p:nvPicPr>
        <p:blipFill rotWithShape="1">
          <a:blip r:embed="rId3">
            <a:alphaModFix/>
          </a:blip>
          <a:srcRect b="0" l="0" r="0" t="0"/>
          <a:stretch/>
        </p:blipFill>
        <p:spPr>
          <a:xfrm>
            <a:off x="2870462" y="4271938"/>
            <a:ext cx="1006549" cy="503275"/>
          </a:xfrm>
          <a:prstGeom prst="rect">
            <a:avLst/>
          </a:prstGeom>
          <a:noFill/>
          <a:ln>
            <a:noFill/>
          </a:ln>
        </p:spPr>
      </p:pic>
      <p:sp>
        <p:nvSpPr>
          <p:cNvPr id="1653" name="Google Shape;1653;p68"/>
          <p:cNvSpPr txBox="1"/>
          <p:nvPr/>
        </p:nvSpPr>
        <p:spPr>
          <a:xfrm>
            <a:off x="2913432" y="4031300"/>
            <a:ext cx="861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ASR Model</a:t>
            </a:r>
            <a:endParaRPr b="1" i="0" sz="1000" u="none" cap="none" strike="noStrike">
              <a:solidFill>
                <a:srgbClr val="000000"/>
              </a:solidFill>
              <a:latin typeface="Roboto"/>
              <a:ea typeface="Roboto"/>
              <a:cs typeface="Roboto"/>
              <a:sym typeface="Roboto"/>
            </a:endParaRPr>
          </a:p>
        </p:txBody>
      </p:sp>
      <p:sp>
        <p:nvSpPr>
          <p:cNvPr id="1654" name="Google Shape;1654;p68"/>
          <p:cNvSpPr/>
          <p:nvPr/>
        </p:nvSpPr>
        <p:spPr>
          <a:xfrm>
            <a:off x="1516675" y="4323475"/>
            <a:ext cx="1006500" cy="400200"/>
          </a:xfrm>
          <a:prstGeom prst="rect">
            <a:avLst/>
          </a:prstGeom>
          <a:solidFill>
            <a:srgbClr val="FF0000">
              <a:alpha val="2392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Fine-tuning</a:t>
            </a:r>
            <a:endParaRPr b="0" i="0" sz="1200" u="none" cap="none" strike="noStrike">
              <a:solidFill>
                <a:srgbClr val="000000"/>
              </a:solidFill>
              <a:latin typeface="Arial"/>
              <a:ea typeface="Arial"/>
              <a:cs typeface="Arial"/>
              <a:sym typeface="Arial"/>
            </a:endParaRPr>
          </a:p>
        </p:txBody>
      </p:sp>
      <p:sp>
        <p:nvSpPr>
          <p:cNvPr id="1655" name="Google Shape;1655;p6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1000"/>
                                        <p:tgtEl>
                                          <p:spTgt spid="1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1000"/>
                                        <p:tgtEl>
                                          <p:spTgt spid="1633"/>
                                        </p:tgtEl>
                                      </p:cBhvr>
                                    </p:animEffect>
                                  </p:childTnLst>
                                </p:cTn>
                              </p:par>
                              <p:par>
                                <p:cTn fill="hold" nodeType="withEffect" presetClass="entr" presetID="10" presetSubtype="0">
                                  <p:stCondLst>
                                    <p:cond delay="0"/>
                                  </p:stCondLst>
                                  <p:childTnLst>
                                    <p:set>
                                      <p:cBhvr>
                                        <p:cTn dur="1" fill="hold">
                                          <p:stCondLst>
                                            <p:cond delay="0"/>
                                          </p:stCondLst>
                                        </p:cTn>
                                        <p:tgtEl>
                                          <p:spTgt spid="1629"/>
                                        </p:tgtEl>
                                        <p:attrNameLst>
                                          <p:attrName>style.visibility</p:attrName>
                                        </p:attrNameLst>
                                      </p:cBhvr>
                                      <p:to>
                                        <p:strVal val="visible"/>
                                      </p:to>
                                    </p:set>
                                    <p:animEffect filter="fade" transition="in">
                                      <p:cBhvr>
                                        <p:cTn dur="1000"/>
                                        <p:tgtEl>
                                          <p:spTgt spid="1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1000"/>
                                        <p:tgtEl>
                                          <p:spTgt spid="1637"/>
                                        </p:tgtEl>
                                      </p:cBhvr>
                                    </p:animEffect>
                                  </p:childTnLst>
                                </p:cTn>
                              </p:par>
                              <p:par>
                                <p:cTn fill="hold" nodeType="withEffect" presetClass="entr" presetID="10" presetSubtype="0">
                                  <p:stCondLst>
                                    <p:cond delay="0"/>
                                  </p:stCondLst>
                                  <p:childTnLst>
                                    <p:set>
                                      <p:cBhvr>
                                        <p:cTn dur="1" fill="hold">
                                          <p:stCondLst>
                                            <p:cond delay="0"/>
                                          </p:stCondLst>
                                        </p:cTn>
                                        <p:tgtEl>
                                          <p:spTgt spid="1639"/>
                                        </p:tgtEl>
                                        <p:attrNameLst>
                                          <p:attrName>style.visibility</p:attrName>
                                        </p:attrNameLst>
                                      </p:cBhvr>
                                      <p:to>
                                        <p:strVal val="visible"/>
                                      </p:to>
                                    </p:set>
                                    <p:animEffect filter="fade" transition="in">
                                      <p:cBhvr>
                                        <p:cTn dur="1000"/>
                                        <p:tgtEl>
                                          <p:spTgt spid="1639"/>
                                        </p:tgtEl>
                                      </p:cBhvr>
                                    </p:animEffect>
                                  </p:childTnLst>
                                </p:cTn>
                              </p:par>
                              <p:par>
                                <p:cTn fill="hold" nodeType="withEffect" presetClass="entr" presetID="10" presetSubtype="0">
                                  <p:stCondLst>
                                    <p:cond delay="0"/>
                                  </p:stCondLst>
                                  <p:childTnLst>
                                    <p:set>
                                      <p:cBhvr>
                                        <p:cTn dur="1" fill="hold">
                                          <p:stCondLst>
                                            <p:cond delay="0"/>
                                          </p:stCondLst>
                                        </p:cTn>
                                        <p:tgtEl>
                                          <p:spTgt spid="1640"/>
                                        </p:tgtEl>
                                        <p:attrNameLst>
                                          <p:attrName>style.visibility</p:attrName>
                                        </p:attrNameLst>
                                      </p:cBhvr>
                                      <p:to>
                                        <p:strVal val="visible"/>
                                      </p:to>
                                    </p:set>
                                    <p:animEffect filter="fade" transition="in">
                                      <p:cBhvr>
                                        <p:cTn dur="1000"/>
                                        <p:tgtEl>
                                          <p:spTgt spid="1640"/>
                                        </p:tgtEl>
                                      </p:cBhvr>
                                    </p:animEffect>
                                  </p:childTnLst>
                                </p:cTn>
                              </p:par>
                              <p:par>
                                <p:cTn fill="hold" nodeType="with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1000"/>
                                        <p:tgtEl>
                                          <p:spTgt spid="1641"/>
                                        </p:tgtEl>
                                      </p:cBhvr>
                                    </p:animEffect>
                                  </p:childTnLst>
                                </p:cTn>
                              </p:par>
                              <p:par>
                                <p:cTn fill="hold" nodeType="with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1000"/>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1000"/>
                                        <p:tgtEl>
                                          <p:spTgt spid="1638"/>
                                        </p:tgtEl>
                                      </p:cBhvr>
                                    </p:animEffect>
                                  </p:childTnLst>
                                </p:cTn>
                              </p:par>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10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1000"/>
                                        <p:tgtEl>
                                          <p:spTgt spid="1646"/>
                                        </p:tgtEl>
                                      </p:cBhvr>
                                    </p:animEffect>
                                  </p:childTnLst>
                                </p:cTn>
                              </p:par>
                              <p:par>
                                <p:cTn fill="hold" nodeType="with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1000"/>
                                        <p:tgtEl>
                                          <p:spTgt spid="1647"/>
                                        </p:tgtEl>
                                      </p:cBhvr>
                                    </p:animEffect>
                                  </p:childTnLst>
                                </p:cTn>
                              </p:par>
                              <p:par>
                                <p:cTn fill="hold" nodeType="with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1000"/>
                                        <p:tgtEl>
                                          <p:spTgt spid="1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1000"/>
                                        <p:tgtEl>
                                          <p:spTgt spid="1649"/>
                                        </p:tgtEl>
                                      </p:cBhvr>
                                    </p:animEffect>
                                  </p:childTnLst>
                                </p:cTn>
                              </p:par>
                              <p:par>
                                <p:cTn fill="hold" nodeType="with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1000"/>
                                        <p:tgtEl>
                                          <p:spTgt spid="1650"/>
                                        </p:tgtEl>
                                      </p:cBhvr>
                                    </p:animEffect>
                                  </p:childTnLst>
                                </p:cTn>
                              </p:par>
                              <p:par>
                                <p:cTn fill="hold" nodeType="with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1000"/>
                                        <p:tgtEl>
                                          <p:spTgt spid="1651"/>
                                        </p:tgtEl>
                                      </p:cBhvr>
                                    </p:animEffect>
                                  </p:childTnLst>
                                </p:cTn>
                              </p:par>
                              <p:par>
                                <p:cTn fill="hold" nodeType="with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1000"/>
                                        <p:tgtEl>
                                          <p:spTgt spid="1652"/>
                                        </p:tgtEl>
                                      </p:cBhvr>
                                    </p:animEffect>
                                  </p:childTnLst>
                                </p:cTn>
                              </p:par>
                              <p:par>
                                <p:cTn fill="hold" nodeType="withEffect" presetClass="entr" presetID="10" presetSubtype="0">
                                  <p:stCondLst>
                                    <p:cond delay="0"/>
                                  </p:stCondLst>
                                  <p:childTnLst>
                                    <p:set>
                                      <p:cBhvr>
                                        <p:cTn dur="1" fill="hold">
                                          <p:stCondLst>
                                            <p:cond delay="0"/>
                                          </p:stCondLst>
                                        </p:cTn>
                                        <p:tgtEl>
                                          <p:spTgt spid="1653"/>
                                        </p:tgtEl>
                                        <p:attrNameLst>
                                          <p:attrName>style.visibility</p:attrName>
                                        </p:attrNameLst>
                                      </p:cBhvr>
                                      <p:to>
                                        <p:strVal val="visible"/>
                                      </p:to>
                                    </p:set>
                                    <p:animEffect filter="fade" transition="in">
                                      <p:cBhvr>
                                        <p:cTn dur="1000"/>
                                        <p:tgtEl>
                                          <p:spTgt spid="1653"/>
                                        </p:tgtEl>
                                      </p:cBhvr>
                                    </p:animEffect>
                                  </p:childTnLst>
                                </p:cTn>
                              </p:par>
                              <p:par>
                                <p:cTn fill="hold" nodeType="withEffect" presetClass="entr" presetID="10" presetSubtype="0">
                                  <p:stCondLst>
                                    <p:cond delay="0"/>
                                  </p:stCondLst>
                                  <p:childTnLst>
                                    <p:set>
                                      <p:cBhvr>
                                        <p:cTn dur="1" fill="hold">
                                          <p:stCondLst>
                                            <p:cond delay="0"/>
                                          </p:stCondLst>
                                        </p:cTn>
                                        <p:tgtEl>
                                          <p:spTgt spid="1654"/>
                                        </p:tgtEl>
                                        <p:attrNameLst>
                                          <p:attrName>style.visibility</p:attrName>
                                        </p:attrNameLst>
                                      </p:cBhvr>
                                      <p:to>
                                        <p:strVal val="visible"/>
                                      </p:to>
                                    </p:set>
                                    <p:animEffect filter="fade" transition="in">
                                      <p:cBhvr>
                                        <p:cTn dur="1000"/>
                                        <p:tgtEl>
                                          <p:spTgt spid="1654"/>
                                        </p:tgtEl>
                                      </p:cBhvr>
                                    </p:animEffect>
                                  </p:childTnLst>
                                </p:cTn>
                              </p:par>
                              <p:par>
                                <p:cTn fill="hold" nodeType="with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59" name="Shape 1659"/>
        <p:cNvGrpSpPr/>
        <p:nvPr/>
      </p:nvGrpSpPr>
      <p:grpSpPr>
        <a:xfrm>
          <a:off x="0" y="0"/>
          <a:ext cx="0" cy="0"/>
          <a:chOff x="0" y="0"/>
          <a:chExt cx="0" cy="0"/>
        </a:xfrm>
      </p:grpSpPr>
      <p:sp>
        <p:nvSpPr>
          <p:cNvPr id="1660" name="Google Shape;1660;p6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Multilingual ASR</a:t>
            </a:r>
            <a:endParaRPr sz="2600"/>
          </a:p>
        </p:txBody>
      </p:sp>
      <p:sp>
        <p:nvSpPr>
          <p:cNvPr id="1661" name="Google Shape;1661;p69"/>
          <p:cNvSpPr txBox="1"/>
          <p:nvPr/>
        </p:nvSpPr>
        <p:spPr>
          <a:xfrm>
            <a:off x="321600" y="781500"/>
            <a:ext cx="8500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Another way to improve the performance of speech recognition is via </a:t>
            </a:r>
            <a:r>
              <a:rPr b="1" i="0" lang="en-GB" sz="1400" u="none" cap="none" strike="noStrike">
                <a:solidFill>
                  <a:srgbClr val="000000"/>
                </a:solidFill>
                <a:latin typeface="Arial"/>
                <a:ea typeface="Arial"/>
                <a:cs typeface="Arial"/>
                <a:sym typeface="Arial"/>
              </a:rPr>
              <a:t>multi-task learning</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662" name="Google Shape;1662;p69"/>
          <p:cNvSpPr txBox="1"/>
          <p:nvPr/>
        </p:nvSpPr>
        <p:spPr>
          <a:xfrm>
            <a:off x="321600" y="1238700"/>
            <a:ext cx="6761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recent trend consists to train speech recognizers in </a:t>
            </a:r>
            <a:r>
              <a:rPr b="1" i="0" lang="en-GB" sz="1400" u="none" cap="none" strike="noStrike">
                <a:solidFill>
                  <a:srgbClr val="000000"/>
                </a:solidFill>
                <a:latin typeface="Arial"/>
                <a:ea typeface="Arial"/>
                <a:cs typeface="Arial"/>
                <a:sym typeface="Arial"/>
              </a:rPr>
              <a:t>multiple languages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663" name="Google Shape;1663;p69"/>
          <p:cNvSpPr/>
          <p:nvPr/>
        </p:nvSpPr>
        <p:spPr>
          <a:xfrm>
            <a:off x="2084750" y="1977775"/>
            <a:ext cx="1028700" cy="676200"/>
          </a:xfrm>
          <a:prstGeom prst="roundRect">
            <a:avLst>
              <a:gd fmla="val 16667" name="adj"/>
            </a:avLst>
          </a:prstGeom>
          <a:solidFill>
            <a:srgbClr val="00E0FF">
              <a:alpha val="5098"/>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Encoder</a:t>
            </a:r>
            <a:endParaRPr b="0" i="0" sz="1400" u="none" cap="none" strike="noStrike">
              <a:solidFill>
                <a:srgbClr val="000000"/>
              </a:solidFill>
              <a:latin typeface="Arial"/>
              <a:ea typeface="Arial"/>
              <a:cs typeface="Arial"/>
              <a:sym typeface="Arial"/>
            </a:endParaRPr>
          </a:p>
        </p:txBody>
      </p:sp>
      <p:sp>
        <p:nvSpPr>
          <p:cNvPr id="1664" name="Google Shape;1664;p69"/>
          <p:cNvSpPr/>
          <p:nvPr/>
        </p:nvSpPr>
        <p:spPr>
          <a:xfrm>
            <a:off x="1522775" y="2172925"/>
            <a:ext cx="314400" cy="285900"/>
          </a:xfrm>
          <a:prstGeom prst="rightArrow">
            <a:avLst>
              <a:gd fmla="val 50000" name="adj1"/>
              <a:gd fmla="val 50000" name="adj2"/>
            </a:avLst>
          </a:prstGeom>
          <a:solidFill>
            <a:srgbClr val="00B05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69"/>
          <p:cNvSpPr txBox="1"/>
          <p:nvPr/>
        </p:nvSpPr>
        <p:spPr>
          <a:xfrm>
            <a:off x="616500" y="2066763"/>
            <a:ext cx="10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Speech</a:t>
            </a:r>
            <a:endParaRPr b="0" i="0" sz="1400" u="none" cap="none" strike="noStrike">
              <a:solidFill>
                <a:srgbClr val="000000"/>
              </a:solidFill>
              <a:latin typeface="Roboto"/>
              <a:ea typeface="Roboto"/>
              <a:cs typeface="Roboto"/>
              <a:sym typeface="Roboto"/>
            </a:endParaRPr>
          </a:p>
        </p:txBody>
      </p:sp>
      <p:sp>
        <p:nvSpPr>
          <p:cNvPr id="1666" name="Google Shape;1666;p69"/>
          <p:cNvSpPr/>
          <p:nvPr/>
        </p:nvSpPr>
        <p:spPr>
          <a:xfrm>
            <a:off x="3158525" y="2172925"/>
            <a:ext cx="907500" cy="285900"/>
          </a:xfrm>
          <a:prstGeom prst="righ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69"/>
          <p:cNvSpPr/>
          <p:nvPr/>
        </p:nvSpPr>
        <p:spPr>
          <a:xfrm>
            <a:off x="4065950" y="1977775"/>
            <a:ext cx="1028700" cy="6762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Decoder</a:t>
            </a:r>
            <a:endParaRPr b="0" i="0" sz="1400" u="none" cap="none" strike="noStrike">
              <a:solidFill>
                <a:srgbClr val="000000"/>
              </a:solidFill>
              <a:latin typeface="Arial"/>
              <a:ea typeface="Arial"/>
              <a:cs typeface="Arial"/>
              <a:sym typeface="Arial"/>
            </a:endParaRPr>
          </a:p>
        </p:txBody>
      </p:sp>
      <p:sp>
        <p:nvSpPr>
          <p:cNvPr id="1668" name="Google Shape;1668;p69"/>
          <p:cNvSpPr/>
          <p:nvPr/>
        </p:nvSpPr>
        <p:spPr>
          <a:xfrm>
            <a:off x="3075350" y="2892175"/>
            <a:ext cx="1028700" cy="676200"/>
          </a:xfrm>
          <a:prstGeom prst="roundRect">
            <a:avLst>
              <a:gd fmla="val 16667" name="adj"/>
            </a:avLst>
          </a:prstGeom>
          <a:solidFill>
            <a:srgbClr val="84FB89">
              <a:alpha val="46666"/>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Attention</a:t>
            </a:r>
            <a:endParaRPr b="0" i="0" sz="1400" u="none" cap="none" strike="noStrike">
              <a:solidFill>
                <a:srgbClr val="000000"/>
              </a:solidFill>
              <a:latin typeface="Arial"/>
              <a:ea typeface="Arial"/>
              <a:cs typeface="Arial"/>
              <a:sym typeface="Arial"/>
            </a:endParaRPr>
          </a:p>
        </p:txBody>
      </p:sp>
      <p:sp>
        <p:nvSpPr>
          <p:cNvPr id="1669" name="Google Shape;1669;p69"/>
          <p:cNvSpPr/>
          <p:nvPr/>
        </p:nvSpPr>
        <p:spPr>
          <a:xfrm rot="5400000">
            <a:off x="2412050" y="2724250"/>
            <a:ext cx="723900" cy="602700"/>
          </a:xfrm>
          <a:prstGeom prst="bentUpArrow">
            <a:avLst>
              <a:gd fmla="val 16239" name="adj1"/>
              <a:gd fmla="val 25000" name="adj2"/>
              <a:gd fmla="val 25286" name="adj3"/>
            </a:avLst>
          </a:prstGeom>
          <a:solidFill>
            <a:schemeClr val="accent5"/>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69"/>
          <p:cNvSpPr/>
          <p:nvPr/>
        </p:nvSpPr>
        <p:spPr>
          <a:xfrm>
            <a:off x="4104050" y="2653975"/>
            <a:ext cx="723900" cy="602700"/>
          </a:xfrm>
          <a:prstGeom prst="bentUpArrow">
            <a:avLst>
              <a:gd fmla="val 16239" name="adj1"/>
              <a:gd fmla="val 25000" name="adj2"/>
              <a:gd fmla="val 25286" name="adj3"/>
            </a:avLst>
          </a:prstGeom>
          <a:solidFill>
            <a:schemeClr val="accent5"/>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69"/>
          <p:cNvSpPr txBox="1"/>
          <p:nvPr/>
        </p:nvSpPr>
        <p:spPr>
          <a:xfrm>
            <a:off x="382975" y="3762300"/>
            <a:ext cx="8621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Since many languages share </a:t>
            </a:r>
            <a:r>
              <a:rPr b="1" i="0" lang="en-GB" sz="1400" u="none" cap="none" strike="noStrike">
                <a:solidFill>
                  <a:srgbClr val="000000"/>
                </a:solidFill>
                <a:latin typeface="Arial"/>
                <a:ea typeface="Arial"/>
                <a:cs typeface="Arial"/>
                <a:sym typeface="Arial"/>
              </a:rPr>
              <a:t>similarities</a:t>
            </a:r>
            <a:r>
              <a:rPr b="0" i="0" lang="en-GB" sz="1400" u="none" cap="none" strike="noStrike">
                <a:solidFill>
                  <a:srgbClr val="000000"/>
                </a:solidFill>
                <a:latin typeface="Arial"/>
                <a:ea typeface="Arial"/>
                <a:cs typeface="Arial"/>
                <a:sym typeface="Arial"/>
              </a:rPr>
              <a:t>, such as similar phonemes, training in multiple languages simultaneously can often lead to improved performance for all languages.</a:t>
            </a:r>
            <a:endParaRPr b="0" i="0" sz="1400" u="none" cap="none" strike="noStrike">
              <a:solidFill>
                <a:srgbClr val="000000"/>
              </a:solidFill>
              <a:latin typeface="Arial"/>
              <a:ea typeface="Arial"/>
              <a:cs typeface="Arial"/>
              <a:sym typeface="Arial"/>
            </a:endParaRPr>
          </a:p>
        </p:txBody>
      </p:sp>
      <p:sp>
        <p:nvSpPr>
          <p:cNvPr id="1672" name="Google Shape;1672;p69"/>
          <p:cNvSpPr/>
          <p:nvPr/>
        </p:nvSpPr>
        <p:spPr>
          <a:xfrm>
            <a:off x="5370600" y="1810650"/>
            <a:ext cx="129000" cy="3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73" name="Google Shape;1673;p69"/>
          <p:cNvCxnSpPr>
            <a:stCxn id="1672" idx="3"/>
          </p:cNvCxnSpPr>
          <p:nvPr/>
        </p:nvCxnSpPr>
        <p:spPr>
          <a:xfrm>
            <a:off x="5499600" y="1967250"/>
            <a:ext cx="196200" cy="3000"/>
          </a:xfrm>
          <a:prstGeom prst="straightConnector1">
            <a:avLst/>
          </a:prstGeom>
          <a:noFill/>
          <a:ln cap="flat" cmpd="sng" w="9525">
            <a:solidFill>
              <a:schemeClr val="dk2"/>
            </a:solidFill>
            <a:prstDash val="solid"/>
            <a:round/>
            <a:headEnd len="sm" w="sm" type="none"/>
            <a:tailEnd len="med" w="med" type="triangle"/>
          </a:ln>
        </p:spPr>
      </p:cxnSp>
      <p:sp>
        <p:nvSpPr>
          <p:cNvPr id="1674" name="Google Shape;1674;p69"/>
          <p:cNvSpPr/>
          <p:nvPr/>
        </p:nvSpPr>
        <p:spPr>
          <a:xfrm>
            <a:off x="5370600" y="2267850"/>
            <a:ext cx="129000" cy="3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69"/>
          <p:cNvSpPr/>
          <p:nvPr/>
        </p:nvSpPr>
        <p:spPr>
          <a:xfrm>
            <a:off x="5370600" y="2877450"/>
            <a:ext cx="129000" cy="3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69"/>
          <p:cNvSpPr txBox="1"/>
          <p:nvPr/>
        </p:nvSpPr>
        <p:spPr>
          <a:xfrm>
            <a:off x="5281700" y="2491975"/>
            <a:ext cx="3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677" name="Google Shape;1677;p69"/>
          <p:cNvCxnSpPr/>
          <p:nvPr/>
        </p:nvCxnSpPr>
        <p:spPr>
          <a:xfrm>
            <a:off x="5499600" y="2424450"/>
            <a:ext cx="196200" cy="3000"/>
          </a:xfrm>
          <a:prstGeom prst="straightConnector1">
            <a:avLst/>
          </a:prstGeom>
          <a:noFill/>
          <a:ln cap="flat" cmpd="sng" w="9525">
            <a:solidFill>
              <a:schemeClr val="dk2"/>
            </a:solidFill>
            <a:prstDash val="solid"/>
            <a:round/>
            <a:headEnd len="sm" w="sm" type="none"/>
            <a:tailEnd len="med" w="med" type="triangle"/>
          </a:ln>
        </p:spPr>
      </p:cxnSp>
      <p:cxnSp>
        <p:nvCxnSpPr>
          <p:cNvPr id="1678" name="Google Shape;1678;p69"/>
          <p:cNvCxnSpPr/>
          <p:nvPr/>
        </p:nvCxnSpPr>
        <p:spPr>
          <a:xfrm>
            <a:off x="5499600" y="3034050"/>
            <a:ext cx="196200" cy="3000"/>
          </a:xfrm>
          <a:prstGeom prst="straightConnector1">
            <a:avLst/>
          </a:prstGeom>
          <a:noFill/>
          <a:ln cap="flat" cmpd="sng" w="9525">
            <a:solidFill>
              <a:schemeClr val="dk2"/>
            </a:solidFill>
            <a:prstDash val="solid"/>
            <a:round/>
            <a:headEnd len="sm" w="sm" type="none"/>
            <a:tailEnd len="med" w="med" type="triangle"/>
          </a:ln>
        </p:spPr>
      </p:cxnSp>
      <p:sp>
        <p:nvSpPr>
          <p:cNvPr id="1679" name="Google Shape;1679;p69"/>
          <p:cNvSpPr txBox="1"/>
          <p:nvPr/>
        </p:nvSpPr>
        <p:spPr>
          <a:xfrm>
            <a:off x="5732600" y="1784100"/>
            <a:ext cx="100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Lang1</a:t>
            </a:r>
            <a:endParaRPr b="0" i="0" sz="1200" u="none" cap="none" strike="noStrike">
              <a:solidFill>
                <a:srgbClr val="000000"/>
              </a:solidFill>
              <a:latin typeface="Roboto"/>
              <a:ea typeface="Roboto"/>
              <a:cs typeface="Roboto"/>
              <a:sym typeface="Roboto"/>
            </a:endParaRPr>
          </a:p>
        </p:txBody>
      </p:sp>
      <p:sp>
        <p:nvSpPr>
          <p:cNvPr id="1680" name="Google Shape;1680;p69"/>
          <p:cNvSpPr txBox="1"/>
          <p:nvPr/>
        </p:nvSpPr>
        <p:spPr>
          <a:xfrm>
            <a:off x="5732600" y="2241300"/>
            <a:ext cx="100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Lang2</a:t>
            </a:r>
            <a:endParaRPr b="0" i="0" sz="1200" u="none" cap="none" strike="noStrike">
              <a:solidFill>
                <a:srgbClr val="000000"/>
              </a:solidFill>
              <a:latin typeface="Roboto"/>
              <a:ea typeface="Roboto"/>
              <a:cs typeface="Roboto"/>
              <a:sym typeface="Roboto"/>
            </a:endParaRPr>
          </a:p>
        </p:txBody>
      </p:sp>
      <p:sp>
        <p:nvSpPr>
          <p:cNvPr id="1681" name="Google Shape;1681;p69"/>
          <p:cNvSpPr txBox="1"/>
          <p:nvPr/>
        </p:nvSpPr>
        <p:spPr>
          <a:xfrm>
            <a:off x="5732600" y="2849400"/>
            <a:ext cx="100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Lang3</a:t>
            </a:r>
            <a:endParaRPr b="0" i="0" sz="1200" u="none" cap="none" strike="noStrike">
              <a:solidFill>
                <a:srgbClr val="000000"/>
              </a:solidFill>
              <a:latin typeface="Roboto"/>
              <a:ea typeface="Roboto"/>
              <a:cs typeface="Roboto"/>
              <a:sym typeface="Roboto"/>
            </a:endParaRPr>
          </a:p>
        </p:txBody>
      </p:sp>
      <p:cxnSp>
        <p:nvCxnSpPr>
          <p:cNvPr id="1682" name="Google Shape;1682;p69"/>
          <p:cNvCxnSpPr>
            <a:stCxn id="1667" idx="3"/>
            <a:endCxn id="1672" idx="1"/>
          </p:cNvCxnSpPr>
          <p:nvPr/>
        </p:nvCxnSpPr>
        <p:spPr>
          <a:xfrm flipH="1" rot="10800000">
            <a:off x="5094650" y="1967275"/>
            <a:ext cx="276000" cy="348600"/>
          </a:xfrm>
          <a:prstGeom prst="straightConnector1">
            <a:avLst/>
          </a:prstGeom>
          <a:noFill/>
          <a:ln cap="flat" cmpd="sng" w="9525">
            <a:solidFill>
              <a:schemeClr val="dk2"/>
            </a:solidFill>
            <a:prstDash val="solid"/>
            <a:round/>
            <a:headEnd len="sm" w="sm" type="none"/>
            <a:tailEnd len="med" w="med" type="triangle"/>
          </a:ln>
        </p:spPr>
      </p:cxnSp>
      <p:cxnSp>
        <p:nvCxnSpPr>
          <p:cNvPr id="1683" name="Google Shape;1683;p69"/>
          <p:cNvCxnSpPr>
            <a:endCxn id="1674" idx="1"/>
          </p:cNvCxnSpPr>
          <p:nvPr/>
        </p:nvCxnSpPr>
        <p:spPr>
          <a:xfrm>
            <a:off x="5094600" y="2315850"/>
            <a:ext cx="276000" cy="108600"/>
          </a:xfrm>
          <a:prstGeom prst="straightConnector1">
            <a:avLst/>
          </a:prstGeom>
          <a:noFill/>
          <a:ln cap="flat" cmpd="sng" w="9525">
            <a:solidFill>
              <a:schemeClr val="dk2"/>
            </a:solidFill>
            <a:prstDash val="solid"/>
            <a:round/>
            <a:headEnd len="sm" w="sm" type="none"/>
            <a:tailEnd len="med" w="med" type="triangle"/>
          </a:ln>
        </p:spPr>
      </p:cxnSp>
      <p:cxnSp>
        <p:nvCxnSpPr>
          <p:cNvPr id="1684" name="Google Shape;1684;p69"/>
          <p:cNvCxnSpPr>
            <a:stCxn id="1667" idx="3"/>
            <a:endCxn id="1675" idx="1"/>
          </p:cNvCxnSpPr>
          <p:nvPr/>
        </p:nvCxnSpPr>
        <p:spPr>
          <a:xfrm>
            <a:off x="5094650" y="2315875"/>
            <a:ext cx="276000" cy="718200"/>
          </a:xfrm>
          <a:prstGeom prst="straightConnector1">
            <a:avLst/>
          </a:prstGeom>
          <a:noFill/>
          <a:ln cap="flat" cmpd="sng" w="9525">
            <a:solidFill>
              <a:schemeClr val="dk2"/>
            </a:solidFill>
            <a:prstDash val="solid"/>
            <a:round/>
            <a:headEnd len="sm" w="sm" type="none"/>
            <a:tailEnd len="med" w="med" type="triangle"/>
          </a:ln>
        </p:spPr>
      </p:cxnSp>
      <p:sp>
        <p:nvSpPr>
          <p:cNvPr id="1685" name="Google Shape;1685;p69"/>
          <p:cNvSpPr txBox="1"/>
          <p:nvPr/>
        </p:nvSpPr>
        <p:spPr>
          <a:xfrm>
            <a:off x="5094650" y="3305038"/>
            <a:ext cx="1215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Linear classifier</a:t>
            </a:r>
            <a:endParaRPr b="0" i="0" sz="1000" u="none" cap="none" strike="noStrike">
              <a:solidFill>
                <a:srgbClr val="000000"/>
              </a:solidFill>
              <a:latin typeface="Roboto"/>
              <a:ea typeface="Roboto"/>
              <a:cs typeface="Roboto"/>
              <a:sym typeface="Roboto"/>
            </a:endParaRPr>
          </a:p>
        </p:txBody>
      </p:sp>
      <p:sp>
        <p:nvSpPr>
          <p:cNvPr id="1686" name="Google Shape;1686;p69"/>
          <p:cNvSpPr txBox="1"/>
          <p:nvPr/>
        </p:nvSpPr>
        <p:spPr>
          <a:xfrm>
            <a:off x="382975" y="4448100"/>
            <a:ext cx="8621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There are different ways to build a multilingual model (sharing the encoder only, sharing the encoder and decoder with just a different final linear classifier, …)</a:t>
            </a:r>
            <a:endParaRPr b="0" i="0" sz="1400" u="none" cap="none" strike="noStrike">
              <a:solidFill>
                <a:srgbClr val="000000"/>
              </a:solidFill>
              <a:latin typeface="Arial"/>
              <a:ea typeface="Arial"/>
              <a:cs typeface="Arial"/>
              <a:sym typeface="Arial"/>
            </a:endParaRPr>
          </a:p>
        </p:txBody>
      </p:sp>
      <p:sp>
        <p:nvSpPr>
          <p:cNvPr id="1687" name="Google Shape;1687;p6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2"/>
                                        </p:tgtEl>
                                        <p:attrNameLst>
                                          <p:attrName>style.visibility</p:attrName>
                                        </p:attrNameLst>
                                      </p:cBhvr>
                                      <p:to>
                                        <p:strVal val="visible"/>
                                      </p:to>
                                    </p:set>
                                    <p:animEffect filter="fade" transition="in">
                                      <p:cBhvr>
                                        <p:cTn dur="1000"/>
                                        <p:tgtEl>
                                          <p:spTgt spid="1662"/>
                                        </p:tgtEl>
                                      </p:cBhvr>
                                    </p:animEffect>
                                  </p:childTnLst>
                                </p:cTn>
                              </p:par>
                              <p:par>
                                <p:cTn fill="hold" nodeType="withEffect" presetClass="entr" presetID="10" presetSubtype="0">
                                  <p:stCondLst>
                                    <p:cond delay="0"/>
                                  </p:stCondLst>
                                  <p:childTnLst>
                                    <p:set>
                                      <p:cBhvr>
                                        <p:cTn dur="1" fill="hold">
                                          <p:stCondLst>
                                            <p:cond delay="0"/>
                                          </p:stCondLst>
                                        </p:cTn>
                                        <p:tgtEl>
                                          <p:spTgt spid="1663"/>
                                        </p:tgtEl>
                                        <p:attrNameLst>
                                          <p:attrName>style.visibility</p:attrName>
                                        </p:attrNameLst>
                                      </p:cBhvr>
                                      <p:to>
                                        <p:strVal val="visible"/>
                                      </p:to>
                                    </p:set>
                                    <p:animEffect filter="fade" transition="in">
                                      <p:cBhvr>
                                        <p:cTn dur="1000"/>
                                        <p:tgtEl>
                                          <p:spTgt spid="1663"/>
                                        </p:tgtEl>
                                      </p:cBhvr>
                                    </p:animEffect>
                                  </p:childTnLst>
                                </p:cTn>
                              </p:par>
                              <p:par>
                                <p:cTn fill="hold" nodeType="with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1000"/>
                                        <p:tgtEl>
                                          <p:spTgt spid="1664"/>
                                        </p:tgtEl>
                                      </p:cBhvr>
                                    </p:animEffect>
                                  </p:childTnLst>
                                </p:cTn>
                              </p:par>
                              <p:par>
                                <p:cTn fill="hold" nodeType="with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1000"/>
                                        <p:tgtEl>
                                          <p:spTgt spid="1665"/>
                                        </p:tgtEl>
                                      </p:cBhvr>
                                    </p:animEffect>
                                  </p:childTnLst>
                                </p:cTn>
                              </p:par>
                              <p:par>
                                <p:cTn fill="hold" nodeType="with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1000"/>
                                        <p:tgtEl>
                                          <p:spTgt spid="1666"/>
                                        </p:tgtEl>
                                      </p:cBhvr>
                                    </p:animEffect>
                                  </p:childTnLst>
                                </p:cTn>
                              </p:par>
                              <p:par>
                                <p:cTn fill="hold" nodeType="with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1000"/>
                                        <p:tgtEl>
                                          <p:spTgt spid="1667"/>
                                        </p:tgtEl>
                                      </p:cBhvr>
                                    </p:animEffect>
                                  </p:childTnLst>
                                </p:cTn>
                              </p:par>
                              <p:par>
                                <p:cTn fill="hold" nodeType="withEffect" presetClass="entr" presetID="10" presetSubtype="0">
                                  <p:stCondLst>
                                    <p:cond delay="0"/>
                                  </p:stCondLst>
                                  <p:childTnLst>
                                    <p:set>
                                      <p:cBhvr>
                                        <p:cTn dur="1" fill="hold">
                                          <p:stCondLst>
                                            <p:cond delay="0"/>
                                          </p:stCondLst>
                                        </p:cTn>
                                        <p:tgtEl>
                                          <p:spTgt spid="1668"/>
                                        </p:tgtEl>
                                        <p:attrNameLst>
                                          <p:attrName>style.visibility</p:attrName>
                                        </p:attrNameLst>
                                      </p:cBhvr>
                                      <p:to>
                                        <p:strVal val="visible"/>
                                      </p:to>
                                    </p:set>
                                    <p:animEffect filter="fade" transition="in">
                                      <p:cBhvr>
                                        <p:cTn dur="1000"/>
                                        <p:tgtEl>
                                          <p:spTgt spid="1668"/>
                                        </p:tgtEl>
                                      </p:cBhvr>
                                    </p:animEffect>
                                  </p:childTnLst>
                                </p:cTn>
                              </p:par>
                              <p:par>
                                <p:cTn fill="hold" nodeType="withEffect" presetClass="entr" presetID="10" presetSubtype="0">
                                  <p:stCondLst>
                                    <p:cond delay="0"/>
                                  </p:stCondLst>
                                  <p:childTnLst>
                                    <p:set>
                                      <p:cBhvr>
                                        <p:cTn dur="1" fill="hold">
                                          <p:stCondLst>
                                            <p:cond delay="0"/>
                                          </p:stCondLst>
                                        </p:cTn>
                                        <p:tgtEl>
                                          <p:spTgt spid="1669"/>
                                        </p:tgtEl>
                                        <p:attrNameLst>
                                          <p:attrName>style.visibility</p:attrName>
                                        </p:attrNameLst>
                                      </p:cBhvr>
                                      <p:to>
                                        <p:strVal val="visible"/>
                                      </p:to>
                                    </p:set>
                                    <p:animEffect filter="fade" transition="in">
                                      <p:cBhvr>
                                        <p:cTn dur="1000"/>
                                        <p:tgtEl>
                                          <p:spTgt spid="1669"/>
                                        </p:tgtEl>
                                      </p:cBhvr>
                                    </p:animEffect>
                                  </p:childTnLst>
                                </p:cTn>
                              </p:par>
                              <p:par>
                                <p:cTn fill="hold" nodeType="with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1000"/>
                                        <p:tgtEl>
                                          <p:spTgt spid="1670"/>
                                        </p:tgtEl>
                                      </p:cBhvr>
                                    </p:animEffect>
                                  </p:childTnLst>
                                </p:cTn>
                              </p:par>
                              <p:par>
                                <p:cTn fill="hold" nodeType="with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1000"/>
                                        <p:tgtEl>
                                          <p:spTgt spid="1672"/>
                                        </p:tgtEl>
                                      </p:cBhvr>
                                    </p:animEffect>
                                  </p:childTnLst>
                                </p:cTn>
                              </p:par>
                              <p:par>
                                <p:cTn fill="hold" nodeType="with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1000"/>
                                        <p:tgtEl>
                                          <p:spTgt spid="1673"/>
                                        </p:tgtEl>
                                      </p:cBhvr>
                                    </p:animEffect>
                                  </p:childTnLst>
                                </p:cTn>
                              </p:par>
                              <p:par>
                                <p:cTn fill="hold" nodeType="with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1000"/>
                                        <p:tgtEl>
                                          <p:spTgt spid="1674"/>
                                        </p:tgtEl>
                                      </p:cBhvr>
                                    </p:animEffect>
                                  </p:childTnLst>
                                </p:cTn>
                              </p:par>
                              <p:par>
                                <p:cTn fill="hold" nodeType="with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1000"/>
                                        <p:tgtEl>
                                          <p:spTgt spid="1675"/>
                                        </p:tgtEl>
                                      </p:cBhvr>
                                    </p:animEffect>
                                  </p:childTnLst>
                                </p:cTn>
                              </p:par>
                              <p:par>
                                <p:cTn fill="hold" nodeType="with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1000"/>
                                        <p:tgtEl>
                                          <p:spTgt spid="1676"/>
                                        </p:tgtEl>
                                      </p:cBhvr>
                                    </p:animEffect>
                                  </p:childTnLst>
                                </p:cTn>
                              </p:par>
                              <p:par>
                                <p:cTn fill="hold" nodeType="with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1000"/>
                                        <p:tgtEl>
                                          <p:spTgt spid="1677"/>
                                        </p:tgtEl>
                                      </p:cBhvr>
                                    </p:animEffect>
                                  </p:childTnLst>
                                </p:cTn>
                              </p:par>
                              <p:par>
                                <p:cTn fill="hold" nodeType="with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1000"/>
                                        <p:tgtEl>
                                          <p:spTgt spid="1678"/>
                                        </p:tgtEl>
                                      </p:cBhvr>
                                    </p:animEffect>
                                  </p:childTnLst>
                                </p:cTn>
                              </p:par>
                              <p:par>
                                <p:cTn fill="hold" nodeType="withEffect" presetClass="entr" presetID="10" presetSubtype="0">
                                  <p:stCondLst>
                                    <p:cond delay="0"/>
                                  </p:stCondLst>
                                  <p:childTnLst>
                                    <p:set>
                                      <p:cBhvr>
                                        <p:cTn dur="1" fill="hold">
                                          <p:stCondLst>
                                            <p:cond delay="0"/>
                                          </p:stCondLst>
                                        </p:cTn>
                                        <p:tgtEl>
                                          <p:spTgt spid="1679"/>
                                        </p:tgtEl>
                                        <p:attrNameLst>
                                          <p:attrName>style.visibility</p:attrName>
                                        </p:attrNameLst>
                                      </p:cBhvr>
                                      <p:to>
                                        <p:strVal val="visible"/>
                                      </p:to>
                                    </p:set>
                                    <p:animEffect filter="fade" transition="in">
                                      <p:cBhvr>
                                        <p:cTn dur="1000"/>
                                        <p:tgtEl>
                                          <p:spTgt spid="1679"/>
                                        </p:tgtEl>
                                      </p:cBhvr>
                                    </p:animEffect>
                                  </p:childTnLst>
                                </p:cTn>
                              </p:par>
                              <p:par>
                                <p:cTn fill="hold" nodeType="withEffect" presetClass="entr" presetID="10" presetSubtype="0">
                                  <p:stCondLst>
                                    <p:cond delay="0"/>
                                  </p:stCondLst>
                                  <p:childTnLst>
                                    <p:set>
                                      <p:cBhvr>
                                        <p:cTn dur="1" fill="hold">
                                          <p:stCondLst>
                                            <p:cond delay="0"/>
                                          </p:stCondLst>
                                        </p:cTn>
                                        <p:tgtEl>
                                          <p:spTgt spid="1680"/>
                                        </p:tgtEl>
                                        <p:attrNameLst>
                                          <p:attrName>style.visibility</p:attrName>
                                        </p:attrNameLst>
                                      </p:cBhvr>
                                      <p:to>
                                        <p:strVal val="visible"/>
                                      </p:to>
                                    </p:set>
                                    <p:animEffect filter="fade" transition="in">
                                      <p:cBhvr>
                                        <p:cTn dur="1000"/>
                                        <p:tgtEl>
                                          <p:spTgt spid="1680"/>
                                        </p:tgtEl>
                                      </p:cBhvr>
                                    </p:animEffect>
                                  </p:childTnLst>
                                </p:cTn>
                              </p:par>
                              <p:par>
                                <p:cTn fill="hold" nodeType="with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000"/>
                                        <p:tgtEl>
                                          <p:spTgt spid="1681"/>
                                        </p:tgtEl>
                                      </p:cBhvr>
                                    </p:animEffect>
                                  </p:childTnLst>
                                </p:cTn>
                              </p:par>
                              <p:par>
                                <p:cTn fill="hold" nodeType="with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000"/>
                                        <p:tgtEl>
                                          <p:spTgt spid="1682"/>
                                        </p:tgtEl>
                                      </p:cBhvr>
                                    </p:animEffect>
                                  </p:childTnLst>
                                </p:cTn>
                              </p:par>
                              <p:par>
                                <p:cTn fill="hold" nodeType="with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1000"/>
                                        <p:tgtEl>
                                          <p:spTgt spid="1683"/>
                                        </p:tgtEl>
                                      </p:cBhvr>
                                    </p:animEffect>
                                  </p:childTnLst>
                                </p:cTn>
                              </p:par>
                              <p:par>
                                <p:cTn fill="hold" nodeType="with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1000"/>
                                        <p:tgtEl>
                                          <p:spTgt spid="1684"/>
                                        </p:tgtEl>
                                      </p:cBhvr>
                                    </p:animEffect>
                                  </p:childTnLst>
                                </p:cTn>
                              </p:par>
                              <p:par>
                                <p:cTn fill="hold" nodeType="with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1000"/>
                                        <p:tgtEl>
                                          <p:spTgt spid="1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1000"/>
                                        <p:tgtEl>
                                          <p:spTgt spid="1671"/>
                                        </p:tgtEl>
                                      </p:cBhvr>
                                    </p:animEffect>
                                  </p:childTnLst>
                                </p:cTn>
                              </p:par>
                              <p:par>
                                <p:cTn fill="hold" nodeType="with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1000"/>
                                        <p:tgtEl>
                                          <p:spTgt spid="1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91" name="Shape 1691"/>
        <p:cNvGrpSpPr/>
        <p:nvPr/>
      </p:nvGrpSpPr>
      <p:grpSpPr>
        <a:xfrm>
          <a:off x="0" y="0"/>
          <a:ext cx="0" cy="0"/>
          <a:chOff x="0" y="0"/>
          <a:chExt cx="0" cy="0"/>
        </a:xfrm>
      </p:grpSpPr>
      <p:sp>
        <p:nvSpPr>
          <p:cNvPr id="1692" name="Google Shape;1692;p7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Whisper</a:t>
            </a:r>
            <a:endParaRPr sz="2600"/>
          </a:p>
        </p:txBody>
      </p:sp>
      <p:sp>
        <p:nvSpPr>
          <p:cNvPr id="1693" name="Google Shape;1693;p70"/>
          <p:cNvSpPr txBox="1"/>
          <p:nvPr/>
        </p:nvSpPr>
        <p:spPr>
          <a:xfrm>
            <a:off x="321600" y="781500"/>
            <a:ext cx="8500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popular model recently released by OpenAI is </a:t>
            </a:r>
            <a:r>
              <a:rPr b="1" i="0" lang="en-GB" sz="1400" u="none" cap="none" strike="noStrike">
                <a:solidFill>
                  <a:srgbClr val="000000"/>
                </a:solidFill>
                <a:latin typeface="Arial"/>
                <a:ea typeface="Arial"/>
                <a:cs typeface="Arial"/>
                <a:sym typeface="Arial"/>
              </a:rPr>
              <a:t>Whisper</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694" name="Google Shape;1694;p70"/>
          <p:cNvSpPr txBox="1"/>
          <p:nvPr/>
        </p:nvSpPr>
        <p:spPr>
          <a:xfrm>
            <a:off x="5628300" y="1344150"/>
            <a:ext cx="31941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is more than just a </a:t>
            </a:r>
            <a:r>
              <a:rPr b="1" i="0" lang="en-GB" sz="1400" u="none" cap="none" strike="noStrike">
                <a:solidFill>
                  <a:srgbClr val="000000"/>
                </a:solidFill>
                <a:latin typeface="Arial"/>
                <a:ea typeface="Arial"/>
                <a:cs typeface="Arial"/>
                <a:sym typeface="Arial"/>
              </a:rPr>
              <a:t>multilingual ASR</a:t>
            </a:r>
            <a:r>
              <a:rPr b="0" i="0" lang="en-GB" sz="1400" u="none" cap="none" strike="noStrike">
                <a:solidFill>
                  <a:srgbClr val="000000"/>
                </a:solidFill>
                <a:latin typeface="Arial"/>
                <a:ea typeface="Arial"/>
                <a:cs typeface="Arial"/>
                <a:sym typeface="Arial"/>
              </a:rPr>
              <a:t> as it can also do other tasks such as </a:t>
            </a:r>
            <a:r>
              <a:rPr b="1" i="0" lang="en-GB" sz="1400" u="none" cap="none" strike="noStrike">
                <a:solidFill>
                  <a:srgbClr val="000000"/>
                </a:solidFill>
                <a:latin typeface="Arial"/>
                <a:ea typeface="Arial"/>
                <a:cs typeface="Arial"/>
                <a:sym typeface="Arial"/>
              </a:rPr>
              <a:t>speech translation</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695" name="Google Shape;1695;p70"/>
          <p:cNvPicPr preferRelativeResize="0"/>
          <p:nvPr/>
        </p:nvPicPr>
        <p:blipFill rotWithShape="1">
          <a:blip r:embed="rId3">
            <a:alphaModFix/>
          </a:blip>
          <a:srcRect b="0" l="0" r="0" t="0"/>
          <a:stretch/>
        </p:blipFill>
        <p:spPr>
          <a:xfrm>
            <a:off x="367200" y="1199225"/>
            <a:ext cx="5169098" cy="3944275"/>
          </a:xfrm>
          <a:prstGeom prst="rect">
            <a:avLst/>
          </a:prstGeom>
          <a:noFill/>
          <a:ln>
            <a:noFill/>
          </a:ln>
        </p:spPr>
      </p:pic>
      <p:sp>
        <p:nvSpPr>
          <p:cNvPr id="1696" name="Google Shape;1696;p70"/>
          <p:cNvSpPr txBox="1"/>
          <p:nvPr/>
        </p:nvSpPr>
        <p:spPr>
          <a:xfrm>
            <a:off x="5704500" y="2563350"/>
            <a:ext cx="31941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is a transformer-based </a:t>
            </a:r>
            <a:r>
              <a:rPr b="1" i="0" lang="en-GB" sz="1400" u="none" cap="none" strike="noStrike">
                <a:solidFill>
                  <a:srgbClr val="000000"/>
                </a:solidFill>
                <a:latin typeface="Arial"/>
                <a:ea typeface="Arial"/>
                <a:cs typeface="Arial"/>
                <a:sym typeface="Arial"/>
              </a:rPr>
              <a:t>encoder-decoder</a:t>
            </a:r>
            <a:r>
              <a:rPr b="0" i="0" lang="en-GB" sz="1400" u="none" cap="none" strike="noStrike">
                <a:solidFill>
                  <a:srgbClr val="000000"/>
                </a:solidFill>
                <a:latin typeface="Arial"/>
                <a:ea typeface="Arial"/>
                <a:cs typeface="Arial"/>
                <a:sym typeface="Arial"/>
              </a:rPr>
              <a:t> architecture, trained with 680k hours of </a:t>
            </a:r>
            <a:r>
              <a:rPr b="1" i="0" lang="en-GB" sz="1400" u="none" cap="none" strike="noStrike">
                <a:solidFill>
                  <a:srgbClr val="000000"/>
                </a:solidFill>
                <a:latin typeface="Arial"/>
                <a:ea typeface="Arial"/>
                <a:cs typeface="Arial"/>
                <a:sym typeface="Arial"/>
              </a:rPr>
              <a:t>weakly annotated data</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697" name="Google Shape;1697;p70"/>
          <p:cNvSpPr txBox="1"/>
          <p:nvPr/>
        </p:nvSpPr>
        <p:spPr>
          <a:xfrm>
            <a:off x="7100100" y="4126650"/>
            <a:ext cx="179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77 years of speech!</a:t>
            </a:r>
            <a:endParaRPr b="0" i="0" sz="1400" u="none" cap="none" strike="noStrike">
              <a:solidFill>
                <a:srgbClr val="000000"/>
              </a:solidFill>
              <a:latin typeface="Roboto"/>
              <a:ea typeface="Roboto"/>
              <a:cs typeface="Roboto"/>
              <a:sym typeface="Roboto"/>
            </a:endParaRPr>
          </a:p>
        </p:txBody>
      </p:sp>
      <p:pic>
        <p:nvPicPr>
          <p:cNvPr id="1698" name="Google Shape;1698;p70"/>
          <p:cNvPicPr preferRelativeResize="0"/>
          <p:nvPr/>
        </p:nvPicPr>
        <p:blipFill rotWithShape="1">
          <a:blip r:embed="rId4">
            <a:alphaModFix/>
          </a:blip>
          <a:srcRect b="0" l="0" r="0" t="0"/>
          <a:stretch/>
        </p:blipFill>
        <p:spPr>
          <a:xfrm>
            <a:off x="6199200" y="3933500"/>
            <a:ext cx="786500" cy="786500"/>
          </a:xfrm>
          <a:prstGeom prst="rect">
            <a:avLst/>
          </a:prstGeom>
          <a:noFill/>
          <a:ln>
            <a:noFill/>
          </a:ln>
        </p:spPr>
      </p:pic>
      <p:sp>
        <p:nvSpPr>
          <p:cNvPr id="1699" name="Google Shape;1699;p7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1000"/>
                                        <p:tgtEl>
                                          <p:spTgt spid="1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1000"/>
                                        <p:tgtEl>
                                          <p:spTgt spid="1698"/>
                                        </p:tgtEl>
                                      </p:cBhvr>
                                    </p:animEffect>
                                  </p:childTnLst>
                                </p:cTn>
                              </p:par>
                              <p:par>
                                <p:cTn fill="hold" nodeType="with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1000"/>
                                        <p:tgtEl>
                                          <p:spTgt spid="1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03" name="Shape 1703"/>
        <p:cNvGrpSpPr/>
        <p:nvPr/>
      </p:nvGrpSpPr>
      <p:grpSpPr>
        <a:xfrm>
          <a:off x="0" y="0"/>
          <a:ext cx="0" cy="0"/>
          <a:chOff x="0" y="0"/>
          <a:chExt cx="0" cy="0"/>
        </a:xfrm>
      </p:grpSpPr>
      <p:sp>
        <p:nvSpPr>
          <p:cNvPr id="1704" name="Google Shape;1704;p7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Whisper</a:t>
            </a:r>
            <a:endParaRPr sz="2600"/>
          </a:p>
        </p:txBody>
      </p:sp>
      <p:sp>
        <p:nvSpPr>
          <p:cNvPr id="1705" name="Google Shape;1705;p71"/>
          <p:cNvSpPr txBox="1"/>
          <p:nvPr/>
        </p:nvSpPr>
        <p:spPr>
          <a:xfrm>
            <a:off x="321600" y="781500"/>
            <a:ext cx="8500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popular model recently released by OpenAI is </a:t>
            </a:r>
            <a:r>
              <a:rPr b="1" i="0" lang="en-GB" sz="1400" u="none" cap="none" strike="noStrike">
                <a:solidFill>
                  <a:srgbClr val="000000"/>
                </a:solidFill>
                <a:latin typeface="Arial"/>
                <a:ea typeface="Arial"/>
                <a:cs typeface="Arial"/>
                <a:sym typeface="Arial"/>
              </a:rPr>
              <a:t>Whisper</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706" name="Google Shape;1706;p71"/>
          <p:cNvSpPr txBox="1"/>
          <p:nvPr/>
        </p:nvSpPr>
        <p:spPr>
          <a:xfrm>
            <a:off x="5628300" y="1344150"/>
            <a:ext cx="31941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To obtain such a large weakly annotated speech dataset, they massively </a:t>
            </a:r>
            <a:r>
              <a:rPr b="1" i="0" lang="en-GB" sz="1400" u="none" cap="none" strike="noStrike">
                <a:solidFill>
                  <a:srgbClr val="000000"/>
                </a:solidFill>
                <a:latin typeface="Arial"/>
                <a:ea typeface="Arial"/>
                <a:cs typeface="Arial"/>
                <a:sym typeface="Arial"/>
              </a:rPr>
              <a:t>crawl the web</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7" name="Google Shape;1707;p71"/>
          <p:cNvPicPr preferRelativeResize="0"/>
          <p:nvPr/>
        </p:nvPicPr>
        <p:blipFill rotWithShape="1">
          <a:blip r:embed="rId3">
            <a:alphaModFix/>
          </a:blip>
          <a:srcRect b="0" l="0" r="0" t="0"/>
          <a:stretch/>
        </p:blipFill>
        <p:spPr>
          <a:xfrm>
            <a:off x="367200" y="1199225"/>
            <a:ext cx="5169098" cy="3944275"/>
          </a:xfrm>
          <a:prstGeom prst="rect">
            <a:avLst/>
          </a:prstGeom>
          <a:noFill/>
          <a:ln>
            <a:noFill/>
          </a:ln>
        </p:spPr>
      </p:pic>
      <p:sp>
        <p:nvSpPr>
          <p:cNvPr id="1708" name="Google Shape;1708;p71"/>
          <p:cNvSpPr txBox="1"/>
          <p:nvPr/>
        </p:nvSpPr>
        <p:spPr>
          <a:xfrm>
            <a:off x="5628300" y="2332325"/>
            <a:ext cx="32964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Once they have collected a large transcribed corpus, they develop simpler </a:t>
            </a:r>
            <a:r>
              <a:rPr b="1" i="0" lang="en-GB" sz="1400" u="none" cap="none" strike="noStrike">
                <a:solidFill>
                  <a:srgbClr val="000000"/>
                </a:solidFill>
                <a:latin typeface="Arial"/>
                <a:ea typeface="Arial"/>
                <a:cs typeface="Arial"/>
                <a:sym typeface="Arial"/>
              </a:rPr>
              <a:t>heuristics</a:t>
            </a:r>
            <a:r>
              <a:rPr b="0" i="0" lang="en-GB" sz="1400" u="none" cap="none" strike="noStrike">
                <a:solidFill>
                  <a:srgbClr val="000000"/>
                </a:solidFill>
                <a:latin typeface="Arial"/>
                <a:ea typeface="Arial"/>
                <a:cs typeface="Arial"/>
                <a:sym typeface="Arial"/>
              </a:rPr>
              <a:t> to filter the data.</a:t>
            </a:r>
            <a:endParaRPr b="0" i="0" sz="1400" u="none" cap="none" strike="noStrike">
              <a:solidFill>
                <a:srgbClr val="000000"/>
              </a:solidFill>
              <a:latin typeface="Arial"/>
              <a:ea typeface="Arial"/>
              <a:cs typeface="Arial"/>
              <a:sym typeface="Arial"/>
            </a:endParaRPr>
          </a:p>
        </p:txBody>
      </p:sp>
      <p:sp>
        <p:nvSpPr>
          <p:cNvPr id="1709" name="Google Shape;1709;p7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5" name="Shape 115"/>
        <p:cNvGrpSpPr/>
        <p:nvPr/>
      </p:nvGrpSpPr>
      <p:grpSpPr>
        <a:xfrm>
          <a:off x="0" y="0"/>
          <a:ext cx="0" cy="0"/>
          <a:chOff x="0" y="0"/>
          <a:chExt cx="0" cy="0"/>
        </a:xfrm>
      </p:grpSpPr>
      <p:sp>
        <p:nvSpPr>
          <p:cNvPr id="116" name="Google Shape;116;p18"/>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118" name="Google Shape;118;p18"/>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19" name="Google Shape;119;p18"/>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120" name="Google Shape;120;p18"/>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8"/>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8"/>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124" name="Google Shape;124;p18"/>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125" name="Google Shape;125;p18"/>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126" name="Google Shape;126;p18"/>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8"/>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128" name="Google Shape;128;p18"/>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8"/>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130" name="Google Shape;130;p18"/>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8"/>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132" name="Google Shape;132;p18"/>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8"/>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134" name="Google Shape;134;p18"/>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8"/>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136" name="Google Shape;136;p18"/>
          <p:cNvSpPr txBox="1"/>
          <p:nvPr/>
        </p:nvSpPr>
        <p:spPr>
          <a:xfrm>
            <a:off x="3929800" y="1314325"/>
            <a:ext cx="4802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Arial"/>
                <a:ea typeface="Arial"/>
                <a:cs typeface="Arial"/>
                <a:sym typeface="Arial"/>
              </a:rPr>
              <a:t>The first speech recognizer was developed in 1952 at Bell Laboratories.</a:t>
            </a:r>
            <a:endParaRPr b="0" i="0" sz="1400" u="none" cap="none" strike="noStrike">
              <a:solidFill>
                <a:srgbClr val="000000"/>
              </a:solidFill>
              <a:latin typeface="Roboto"/>
              <a:ea typeface="Roboto"/>
              <a:cs typeface="Roboto"/>
              <a:sym typeface="Roboto"/>
            </a:endParaRPr>
          </a:p>
        </p:txBody>
      </p:sp>
      <p:sp>
        <p:nvSpPr>
          <p:cNvPr id="137" name="Google Shape;137;p18"/>
          <p:cNvSpPr/>
          <p:nvPr/>
        </p:nvSpPr>
        <p:spPr>
          <a:xfrm>
            <a:off x="1320975" y="1661838"/>
            <a:ext cx="15048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8"/>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8"/>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140" name="Google Shape;140;p18"/>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8"/>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pic>
        <p:nvPicPr>
          <p:cNvPr id="142" name="Google Shape;142;p18"/>
          <p:cNvPicPr preferRelativeResize="0"/>
          <p:nvPr/>
        </p:nvPicPr>
        <p:blipFill rotWithShape="1">
          <a:blip r:embed="rId3">
            <a:alphaModFix/>
          </a:blip>
          <a:srcRect b="0" l="0" r="0" t="0"/>
          <a:stretch/>
        </p:blipFill>
        <p:spPr>
          <a:xfrm>
            <a:off x="4218600" y="2864275"/>
            <a:ext cx="4298995" cy="2248374"/>
          </a:xfrm>
          <a:prstGeom prst="rect">
            <a:avLst/>
          </a:prstGeom>
          <a:noFill/>
          <a:ln>
            <a:noFill/>
          </a:ln>
        </p:spPr>
      </p:pic>
      <p:sp>
        <p:nvSpPr>
          <p:cNvPr id="143" name="Google Shape;143;p18"/>
          <p:cNvSpPr txBox="1"/>
          <p:nvPr/>
        </p:nvSpPr>
        <p:spPr>
          <a:xfrm>
            <a:off x="3896775" y="2032975"/>
            <a:ext cx="5153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AUDREY</a:t>
            </a:r>
            <a:r>
              <a:rPr b="0" i="0" lang="en-GB" sz="1400" u="none" cap="none" strike="noStrike">
                <a:solidFill>
                  <a:srgbClr val="000000"/>
                </a:solidFill>
                <a:latin typeface="Arial"/>
                <a:ea typeface="Arial"/>
                <a:cs typeface="Arial"/>
                <a:sym typeface="Arial"/>
              </a:rPr>
              <a:t> could recognize digits (zero to nine) with 90% accuracy (but only if spoken by its inventor)</a:t>
            </a:r>
            <a:endParaRPr b="0" i="0" sz="1400" u="none" cap="none" strike="noStrike">
              <a:solidFill>
                <a:srgbClr val="000000"/>
              </a:solidFill>
              <a:latin typeface="Arial"/>
              <a:ea typeface="Arial"/>
              <a:cs typeface="Arial"/>
              <a:sym typeface="Arial"/>
            </a:endParaRPr>
          </a:p>
        </p:txBody>
      </p:sp>
      <p:sp>
        <p:nvSpPr>
          <p:cNvPr id="144" name="Google Shape;144;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13" name="Shape 1713"/>
        <p:cNvGrpSpPr/>
        <p:nvPr/>
      </p:nvGrpSpPr>
      <p:grpSpPr>
        <a:xfrm>
          <a:off x="0" y="0"/>
          <a:ext cx="0" cy="0"/>
          <a:chOff x="0" y="0"/>
          <a:chExt cx="0" cy="0"/>
        </a:xfrm>
      </p:grpSpPr>
      <p:sp>
        <p:nvSpPr>
          <p:cNvPr id="1714" name="Google Shape;1714;p7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Whisper</a:t>
            </a:r>
            <a:endParaRPr sz="2600"/>
          </a:p>
        </p:txBody>
      </p:sp>
      <p:sp>
        <p:nvSpPr>
          <p:cNvPr id="1715" name="Google Shape;1715;p72"/>
          <p:cNvSpPr txBox="1"/>
          <p:nvPr/>
        </p:nvSpPr>
        <p:spPr>
          <a:xfrm>
            <a:off x="321600" y="781500"/>
            <a:ext cx="8500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popular model recently released by OpenAI is </a:t>
            </a:r>
            <a:r>
              <a:rPr b="1" i="0" lang="en-GB" sz="1400" u="none" cap="none" strike="noStrike">
                <a:solidFill>
                  <a:srgbClr val="000000"/>
                </a:solidFill>
                <a:latin typeface="Arial"/>
                <a:ea typeface="Arial"/>
                <a:cs typeface="Arial"/>
                <a:sym typeface="Arial"/>
              </a:rPr>
              <a:t>Whisper</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716" name="Google Shape;1716;p72"/>
          <p:cNvSpPr txBox="1"/>
          <p:nvPr/>
        </p:nvSpPr>
        <p:spPr>
          <a:xfrm>
            <a:off x="5628300" y="1344150"/>
            <a:ext cx="31941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Whisper introduces a format to manage </a:t>
            </a:r>
            <a:r>
              <a:rPr b="1" i="0" lang="en-GB" sz="1400" u="none" cap="none" strike="noStrike">
                <a:solidFill>
                  <a:srgbClr val="000000"/>
                </a:solidFill>
                <a:latin typeface="Arial"/>
                <a:ea typeface="Arial"/>
                <a:cs typeface="Arial"/>
                <a:sym typeface="Arial"/>
              </a:rPr>
              <a:t>multiple tasks</a:t>
            </a:r>
            <a:r>
              <a:rPr b="0" i="0" lang="en-GB" sz="1400" u="none" cap="none" strike="noStrike">
                <a:solidFill>
                  <a:srgbClr val="000000"/>
                </a:solidFill>
                <a:latin typeface="Arial"/>
                <a:ea typeface="Arial"/>
                <a:cs typeface="Arial"/>
                <a:sym typeface="Arial"/>
              </a:rPr>
              <a:t> with a single model.</a:t>
            </a:r>
            <a:endParaRPr b="0" i="0" sz="1400" u="none" cap="none" strike="noStrike">
              <a:solidFill>
                <a:srgbClr val="000000"/>
              </a:solidFill>
              <a:latin typeface="Arial"/>
              <a:ea typeface="Arial"/>
              <a:cs typeface="Arial"/>
              <a:sym typeface="Arial"/>
            </a:endParaRPr>
          </a:p>
        </p:txBody>
      </p:sp>
      <p:pic>
        <p:nvPicPr>
          <p:cNvPr id="1717" name="Google Shape;1717;p72"/>
          <p:cNvPicPr preferRelativeResize="0"/>
          <p:nvPr/>
        </p:nvPicPr>
        <p:blipFill rotWithShape="1">
          <a:blip r:embed="rId3">
            <a:alphaModFix/>
          </a:blip>
          <a:srcRect b="0" l="0" r="0" t="0"/>
          <a:stretch/>
        </p:blipFill>
        <p:spPr>
          <a:xfrm>
            <a:off x="367200" y="1199225"/>
            <a:ext cx="5169098" cy="3944275"/>
          </a:xfrm>
          <a:prstGeom prst="rect">
            <a:avLst/>
          </a:prstGeom>
          <a:noFill/>
          <a:ln>
            <a:noFill/>
          </a:ln>
        </p:spPr>
      </p:pic>
      <p:sp>
        <p:nvSpPr>
          <p:cNvPr id="1718" name="Google Shape;1718;p72"/>
          <p:cNvSpPr/>
          <p:nvPr/>
        </p:nvSpPr>
        <p:spPr>
          <a:xfrm>
            <a:off x="392825" y="3793175"/>
            <a:ext cx="5169000" cy="130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72"/>
          <p:cNvSpPr txBox="1"/>
          <p:nvPr/>
        </p:nvSpPr>
        <p:spPr>
          <a:xfrm>
            <a:off x="5628300" y="2258550"/>
            <a:ext cx="31941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 particular, they prepend some </a:t>
            </a:r>
            <a:r>
              <a:rPr b="1" i="0" lang="en-GB" sz="1400" u="none" cap="none" strike="noStrike">
                <a:solidFill>
                  <a:srgbClr val="000000"/>
                </a:solidFill>
                <a:latin typeface="Arial"/>
                <a:ea typeface="Arial"/>
                <a:cs typeface="Arial"/>
                <a:sym typeface="Arial"/>
              </a:rPr>
              <a:t>special tokens</a:t>
            </a:r>
            <a:r>
              <a:rPr b="0" i="0" lang="en-GB" sz="1400" u="none" cap="none" strike="noStrike">
                <a:solidFill>
                  <a:srgbClr val="000000"/>
                </a:solidFill>
                <a:latin typeface="Arial"/>
                <a:ea typeface="Arial"/>
                <a:cs typeface="Arial"/>
                <a:sym typeface="Arial"/>
              </a:rPr>
              <a:t> (e.g., transcribe vs translate) to specify if the system needs to do ASR or speech translation.</a:t>
            </a:r>
            <a:endParaRPr b="0" i="0" sz="1400" u="none" cap="none" strike="noStrike">
              <a:solidFill>
                <a:srgbClr val="000000"/>
              </a:solidFill>
              <a:latin typeface="Arial"/>
              <a:ea typeface="Arial"/>
              <a:cs typeface="Arial"/>
              <a:sym typeface="Arial"/>
            </a:endParaRPr>
          </a:p>
        </p:txBody>
      </p:sp>
      <p:pic>
        <p:nvPicPr>
          <p:cNvPr id="1720" name="Google Shape;1720;p72"/>
          <p:cNvPicPr preferRelativeResize="0"/>
          <p:nvPr/>
        </p:nvPicPr>
        <p:blipFill rotWithShape="1">
          <a:blip r:embed="rId4">
            <a:alphaModFix/>
          </a:blip>
          <a:srcRect b="0" l="0" r="0" t="0"/>
          <a:stretch/>
        </p:blipFill>
        <p:spPr>
          <a:xfrm>
            <a:off x="5878036" y="3744200"/>
            <a:ext cx="3130479" cy="1147163"/>
          </a:xfrm>
          <a:prstGeom prst="rect">
            <a:avLst/>
          </a:prstGeom>
          <a:noFill/>
          <a:ln>
            <a:noFill/>
          </a:ln>
        </p:spPr>
      </p:pic>
      <p:sp>
        <p:nvSpPr>
          <p:cNvPr id="1721" name="Google Shape;1721;p7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1000"/>
                                        <p:tgtEl>
                                          <p:spTgt spid="1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1000"/>
                                        <p:tgtEl>
                                          <p:spTgt spid="1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25" name="Shape 1725"/>
        <p:cNvGrpSpPr/>
        <p:nvPr/>
      </p:nvGrpSpPr>
      <p:grpSpPr>
        <a:xfrm>
          <a:off x="0" y="0"/>
          <a:ext cx="0" cy="0"/>
          <a:chOff x="0" y="0"/>
          <a:chExt cx="0" cy="0"/>
        </a:xfrm>
      </p:grpSpPr>
      <p:sp>
        <p:nvSpPr>
          <p:cNvPr id="1726" name="Google Shape;1726;p7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Whisper</a:t>
            </a:r>
            <a:endParaRPr sz="2600"/>
          </a:p>
        </p:txBody>
      </p:sp>
      <p:sp>
        <p:nvSpPr>
          <p:cNvPr id="1727" name="Google Shape;1727;p73"/>
          <p:cNvSpPr txBox="1"/>
          <p:nvPr/>
        </p:nvSpPr>
        <p:spPr>
          <a:xfrm>
            <a:off x="3946525" y="1459275"/>
            <a:ext cx="5094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Whispers is a state-of-the-art speech recognizer.</a:t>
            </a:r>
            <a:endParaRPr b="0" i="0" sz="1400" u="none" cap="none" strike="noStrike">
              <a:solidFill>
                <a:srgbClr val="000000"/>
              </a:solidFill>
              <a:latin typeface="Arial"/>
              <a:ea typeface="Arial"/>
              <a:cs typeface="Arial"/>
              <a:sym typeface="Arial"/>
            </a:endParaRPr>
          </a:p>
        </p:txBody>
      </p:sp>
      <p:sp>
        <p:nvSpPr>
          <p:cNvPr id="1728" name="Google Shape;1728;p73"/>
          <p:cNvSpPr txBox="1"/>
          <p:nvPr/>
        </p:nvSpPr>
        <p:spPr>
          <a:xfrm>
            <a:off x="3946525" y="2137050"/>
            <a:ext cx="5094600" cy="1391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E101A"/>
              </a:buClr>
              <a:buSzPts val="1400"/>
              <a:buFont typeface="Arial"/>
              <a:buChar char="●"/>
            </a:pPr>
            <a:r>
              <a:rPr b="0" i="0" lang="en-GB" sz="1400" u="none" cap="none" strike="noStrike">
                <a:solidFill>
                  <a:srgbClr val="0E101A"/>
                </a:solidFill>
                <a:latin typeface="Arial"/>
                <a:ea typeface="Arial"/>
                <a:cs typeface="Arial"/>
                <a:sym typeface="Arial"/>
              </a:rPr>
              <a:t>OpenAI released the </a:t>
            </a:r>
            <a:r>
              <a:rPr b="1" i="0" lang="en-GB" sz="1400" u="none" cap="none" strike="noStrike">
                <a:solidFill>
                  <a:srgbClr val="0E101A"/>
                </a:solidFill>
                <a:latin typeface="Arial"/>
                <a:ea typeface="Arial"/>
                <a:cs typeface="Arial"/>
                <a:sym typeface="Arial"/>
              </a:rPr>
              <a:t>pretrained model</a:t>
            </a:r>
            <a:r>
              <a:rPr b="0" i="0" lang="en-GB" sz="1400" u="none" cap="none" strike="noStrike">
                <a:solidFill>
                  <a:srgbClr val="0E101A"/>
                </a:solidFill>
                <a:latin typeface="Arial"/>
                <a:ea typeface="Arial"/>
                <a:cs typeface="Arial"/>
                <a:sym typeface="Arial"/>
              </a:rPr>
              <a:t> (already available in SpeechBrain).</a:t>
            </a:r>
            <a:endParaRPr b="0" i="0" sz="1400" u="none" cap="none" strike="noStrike">
              <a:solidFill>
                <a:srgbClr val="0E101A"/>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E101A"/>
              </a:solidFill>
              <a:latin typeface="Arial"/>
              <a:ea typeface="Arial"/>
              <a:cs typeface="Arial"/>
              <a:sym typeface="Arial"/>
            </a:endParaRPr>
          </a:p>
          <a:p>
            <a:pPr indent="-317500" lvl="0" marL="457200" marR="0" rtl="0" algn="l">
              <a:lnSpc>
                <a:spcPct val="115000"/>
              </a:lnSpc>
              <a:spcBef>
                <a:spcPts val="0"/>
              </a:spcBef>
              <a:spcAft>
                <a:spcPts val="0"/>
              </a:spcAft>
              <a:buClr>
                <a:srgbClr val="0E101A"/>
              </a:buClr>
              <a:buSzPts val="1400"/>
              <a:buFont typeface="Arial"/>
              <a:buChar char="●"/>
            </a:pPr>
            <a:r>
              <a:rPr b="0" i="0" lang="en-GB" sz="1400" u="none" cap="none" strike="noStrike">
                <a:solidFill>
                  <a:srgbClr val="0E101A"/>
                </a:solidFill>
                <a:latin typeface="Arial"/>
                <a:ea typeface="Arial"/>
                <a:cs typeface="Arial"/>
                <a:sym typeface="Arial"/>
              </a:rPr>
              <a:t>However, they did not release the training recipe and the data.</a:t>
            </a:r>
            <a:endParaRPr b="0" i="0" sz="1400" u="none" cap="none" strike="noStrike">
              <a:solidFill>
                <a:srgbClr val="000000"/>
              </a:solidFill>
              <a:latin typeface="Arial"/>
              <a:ea typeface="Arial"/>
              <a:cs typeface="Arial"/>
              <a:sym typeface="Arial"/>
            </a:endParaRPr>
          </a:p>
        </p:txBody>
      </p:sp>
      <p:pic>
        <p:nvPicPr>
          <p:cNvPr id="1729" name="Google Shape;1729;p73"/>
          <p:cNvPicPr preferRelativeResize="0"/>
          <p:nvPr/>
        </p:nvPicPr>
        <p:blipFill rotWithShape="1">
          <a:blip r:embed="rId3">
            <a:alphaModFix/>
          </a:blip>
          <a:srcRect b="0" l="0" r="0" t="0"/>
          <a:stretch/>
        </p:blipFill>
        <p:spPr>
          <a:xfrm>
            <a:off x="502000" y="1344150"/>
            <a:ext cx="3334149" cy="3357425"/>
          </a:xfrm>
          <a:prstGeom prst="rect">
            <a:avLst/>
          </a:prstGeom>
          <a:noFill/>
          <a:ln>
            <a:noFill/>
          </a:ln>
        </p:spPr>
      </p:pic>
      <p:sp>
        <p:nvSpPr>
          <p:cNvPr id="1730" name="Google Shape;1730;p7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34" name="Shape 1734"/>
        <p:cNvGrpSpPr/>
        <p:nvPr/>
      </p:nvGrpSpPr>
      <p:grpSpPr>
        <a:xfrm>
          <a:off x="0" y="0"/>
          <a:ext cx="0" cy="0"/>
          <a:chOff x="0" y="0"/>
          <a:chExt cx="0" cy="0"/>
        </a:xfrm>
      </p:grpSpPr>
      <p:sp>
        <p:nvSpPr>
          <p:cNvPr id="1735" name="Google Shape;1735;p7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Encoder-Decoder ASR</a:t>
            </a:r>
            <a:endParaRPr sz="2600"/>
          </a:p>
        </p:txBody>
      </p:sp>
      <p:sp>
        <p:nvSpPr>
          <p:cNvPr id="1736" name="Google Shape;1736;p74"/>
          <p:cNvSpPr txBox="1"/>
          <p:nvPr/>
        </p:nvSpPr>
        <p:spPr>
          <a:xfrm>
            <a:off x="545225" y="1004650"/>
            <a:ext cx="8164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Encoder-Decoder models have the following advantages:</a:t>
            </a:r>
            <a:endParaRPr b="0" i="0" sz="1400" u="none" cap="none" strike="noStrike">
              <a:solidFill>
                <a:srgbClr val="000000"/>
              </a:solidFill>
              <a:latin typeface="Roboto"/>
              <a:ea typeface="Roboto"/>
              <a:cs typeface="Roboto"/>
              <a:sym typeface="Roboto"/>
            </a:endParaRPr>
          </a:p>
        </p:txBody>
      </p:sp>
      <p:pic>
        <p:nvPicPr>
          <p:cNvPr id="1737" name="Google Shape;1737;p74"/>
          <p:cNvPicPr preferRelativeResize="0"/>
          <p:nvPr/>
        </p:nvPicPr>
        <p:blipFill rotWithShape="1">
          <a:blip r:embed="rId3">
            <a:alphaModFix/>
          </a:blip>
          <a:srcRect b="0" l="0" r="0" t="0"/>
          <a:stretch/>
        </p:blipFill>
        <p:spPr>
          <a:xfrm>
            <a:off x="637275" y="1557225"/>
            <a:ext cx="578450" cy="576075"/>
          </a:xfrm>
          <a:prstGeom prst="rect">
            <a:avLst/>
          </a:prstGeom>
          <a:noFill/>
          <a:ln>
            <a:noFill/>
          </a:ln>
        </p:spPr>
      </p:pic>
      <p:sp>
        <p:nvSpPr>
          <p:cNvPr id="1738" name="Google Shape;1738;p74"/>
          <p:cNvSpPr txBox="1"/>
          <p:nvPr/>
        </p:nvSpPr>
        <p:spPr>
          <a:xfrm>
            <a:off x="1325750" y="1645163"/>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Excellent Performance</a:t>
            </a:r>
            <a:endParaRPr b="0" i="0" sz="1400" u="none" cap="none" strike="noStrike">
              <a:solidFill>
                <a:srgbClr val="000000"/>
              </a:solidFill>
              <a:latin typeface="Arial"/>
              <a:ea typeface="Arial"/>
              <a:cs typeface="Arial"/>
              <a:sym typeface="Arial"/>
            </a:endParaRPr>
          </a:p>
        </p:txBody>
      </p:sp>
      <p:pic>
        <p:nvPicPr>
          <p:cNvPr id="1739" name="Google Shape;1739;p74"/>
          <p:cNvPicPr preferRelativeResize="0"/>
          <p:nvPr/>
        </p:nvPicPr>
        <p:blipFill rotWithShape="1">
          <a:blip r:embed="rId3">
            <a:alphaModFix/>
          </a:blip>
          <a:srcRect b="0" l="0" r="0" t="0"/>
          <a:stretch/>
        </p:blipFill>
        <p:spPr>
          <a:xfrm>
            <a:off x="637275" y="2243025"/>
            <a:ext cx="578450" cy="576075"/>
          </a:xfrm>
          <a:prstGeom prst="rect">
            <a:avLst/>
          </a:prstGeom>
          <a:noFill/>
          <a:ln>
            <a:noFill/>
          </a:ln>
        </p:spPr>
      </p:pic>
      <p:sp>
        <p:nvSpPr>
          <p:cNvPr id="1740" name="Google Shape;1740;p74"/>
          <p:cNvSpPr txBox="1"/>
          <p:nvPr/>
        </p:nvSpPr>
        <p:spPr>
          <a:xfrm>
            <a:off x="1325750" y="2254775"/>
            <a:ext cx="106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Flexibility </a:t>
            </a:r>
            <a:endParaRPr b="0" i="0" sz="1400" u="none" cap="none" strike="noStrike">
              <a:solidFill>
                <a:srgbClr val="000000"/>
              </a:solidFill>
              <a:latin typeface="Arial"/>
              <a:ea typeface="Arial"/>
              <a:cs typeface="Arial"/>
              <a:sym typeface="Arial"/>
            </a:endParaRPr>
          </a:p>
        </p:txBody>
      </p:sp>
      <p:cxnSp>
        <p:nvCxnSpPr>
          <p:cNvPr id="1741" name="Google Shape;1741;p74"/>
          <p:cNvCxnSpPr/>
          <p:nvPr/>
        </p:nvCxnSpPr>
        <p:spPr>
          <a:xfrm>
            <a:off x="2510375" y="2427925"/>
            <a:ext cx="785700" cy="6000"/>
          </a:xfrm>
          <a:prstGeom prst="straightConnector1">
            <a:avLst/>
          </a:prstGeom>
          <a:noFill/>
          <a:ln cap="flat" cmpd="sng" w="9525">
            <a:solidFill>
              <a:schemeClr val="dk2"/>
            </a:solidFill>
            <a:prstDash val="solid"/>
            <a:round/>
            <a:headEnd len="sm" w="sm" type="none"/>
            <a:tailEnd len="med" w="med" type="triangle"/>
          </a:ln>
        </p:spPr>
      </p:cxnSp>
      <p:sp>
        <p:nvSpPr>
          <p:cNvPr id="1742" name="Google Shape;1742;p74"/>
          <p:cNvSpPr txBox="1"/>
          <p:nvPr/>
        </p:nvSpPr>
        <p:spPr>
          <a:xfrm>
            <a:off x="3510825" y="2123125"/>
            <a:ext cx="4499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Can take advantage of self-supervised models, multiple languages, and multiple tasks.</a:t>
            </a:r>
            <a:endParaRPr b="0" i="0" sz="1400" u="none" cap="none" strike="noStrike">
              <a:solidFill>
                <a:srgbClr val="000000"/>
              </a:solidFill>
              <a:latin typeface="Arial"/>
              <a:ea typeface="Arial"/>
              <a:cs typeface="Arial"/>
              <a:sym typeface="Arial"/>
            </a:endParaRPr>
          </a:p>
        </p:txBody>
      </p:sp>
      <p:pic>
        <p:nvPicPr>
          <p:cNvPr id="1743" name="Google Shape;1743;p74"/>
          <p:cNvPicPr preferRelativeResize="0"/>
          <p:nvPr/>
        </p:nvPicPr>
        <p:blipFill rotWithShape="1">
          <a:blip r:embed="rId4">
            <a:alphaModFix/>
          </a:blip>
          <a:srcRect b="0" l="0" r="0" t="0"/>
          <a:stretch/>
        </p:blipFill>
        <p:spPr>
          <a:xfrm>
            <a:off x="674125" y="3117475"/>
            <a:ext cx="578450" cy="576097"/>
          </a:xfrm>
          <a:prstGeom prst="rect">
            <a:avLst/>
          </a:prstGeom>
          <a:noFill/>
          <a:ln>
            <a:noFill/>
          </a:ln>
        </p:spPr>
      </p:pic>
      <p:sp>
        <p:nvSpPr>
          <p:cNvPr id="1744" name="Google Shape;1744;p74"/>
          <p:cNvSpPr txBox="1"/>
          <p:nvPr/>
        </p:nvSpPr>
        <p:spPr>
          <a:xfrm>
            <a:off x="1350325" y="31372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Computational-demanding</a:t>
            </a:r>
            <a:endParaRPr b="0" i="0" sz="1400" u="none" cap="none" strike="noStrike">
              <a:solidFill>
                <a:srgbClr val="000000"/>
              </a:solidFill>
              <a:latin typeface="Arial"/>
              <a:ea typeface="Arial"/>
              <a:cs typeface="Arial"/>
              <a:sym typeface="Arial"/>
            </a:endParaRPr>
          </a:p>
        </p:txBody>
      </p:sp>
      <p:cxnSp>
        <p:nvCxnSpPr>
          <p:cNvPr id="1745" name="Google Shape;1745;p74"/>
          <p:cNvCxnSpPr/>
          <p:nvPr/>
        </p:nvCxnSpPr>
        <p:spPr>
          <a:xfrm>
            <a:off x="3693925" y="3334325"/>
            <a:ext cx="785700" cy="6000"/>
          </a:xfrm>
          <a:prstGeom prst="straightConnector1">
            <a:avLst/>
          </a:prstGeom>
          <a:noFill/>
          <a:ln cap="flat" cmpd="sng" w="9525">
            <a:solidFill>
              <a:schemeClr val="dk2"/>
            </a:solidFill>
            <a:prstDash val="solid"/>
            <a:round/>
            <a:headEnd len="sm" w="sm" type="none"/>
            <a:tailEnd len="med" w="med" type="triangle"/>
          </a:ln>
        </p:spPr>
      </p:cxnSp>
      <p:sp>
        <p:nvSpPr>
          <p:cNvPr id="1746" name="Google Shape;1746;p74"/>
          <p:cNvSpPr txBox="1"/>
          <p:nvPr/>
        </p:nvSpPr>
        <p:spPr>
          <a:xfrm>
            <a:off x="4572000" y="3117475"/>
            <a:ext cx="413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Memory demanding, Long training/inference times</a:t>
            </a:r>
            <a:endParaRPr b="0" i="0" sz="1400" u="none" cap="none" strike="noStrike">
              <a:solidFill>
                <a:srgbClr val="000000"/>
              </a:solidFill>
              <a:latin typeface="Arial"/>
              <a:ea typeface="Arial"/>
              <a:cs typeface="Arial"/>
              <a:sym typeface="Arial"/>
            </a:endParaRPr>
          </a:p>
        </p:txBody>
      </p:sp>
      <p:pic>
        <p:nvPicPr>
          <p:cNvPr id="1747" name="Google Shape;1747;p74"/>
          <p:cNvPicPr preferRelativeResize="0"/>
          <p:nvPr/>
        </p:nvPicPr>
        <p:blipFill rotWithShape="1">
          <a:blip r:embed="rId4">
            <a:alphaModFix/>
          </a:blip>
          <a:srcRect b="0" l="0" r="0" t="0"/>
          <a:stretch/>
        </p:blipFill>
        <p:spPr>
          <a:xfrm>
            <a:off x="674125" y="3774750"/>
            <a:ext cx="578450" cy="576097"/>
          </a:xfrm>
          <a:prstGeom prst="rect">
            <a:avLst/>
          </a:prstGeom>
          <a:noFill/>
          <a:ln>
            <a:noFill/>
          </a:ln>
        </p:spPr>
      </p:pic>
      <p:sp>
        <p:nvSpPr>
          <p:cNvPr id="1748" name="Google Shape;1748;p74"/>
          <p:cNvSpPr txBox="1"/>
          <p:nvPr/>
        </p:nvSpPr>
        <p:spPr>
          <a:xfrm>
            <a:off x="1350325" y="3823850"/>
            <a:ext cx="670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Needs for large a amount of data (when not using self-supervised models)</a:t>
            </a:r>
            <a:endParaRPr b="0" i="0" sz="1400" u="none" cap="none" strike="noStrike">
              <a:solidFill>
                <a:srgbClr val="000000"/>
              </a:solidFill>
              <a:latin typeface="Arial"/>
              <a:ea typeface="Arial"/>
              <a:cs typeface="Arial"/>
              <a:sym typeface="Arial"/>
            </a:endParaRPr>
          </a:p>
        </p:txBody>
      </p:sp>
      <p:pic>
        <p:nvPicPr>
          <p:cNvPr id="1749" name="Google Shape;1749;p74"/>
          <p:cNvPicPr preferRelativeResize="0"/>
          <p:nvPr/>
        </p:nvPicPr>
        <p:blipFill rotWithShape="1">
          <a:blip r:embed="rId4">
            <a:alphaModFix/>
          </a:blip>
          <a:srcRect b="0" l="0" r="0" t="0"/>
          <a:stretch/>
        </p:blipFill>
        <p:spPr>
          <a:xfrm>
            <a:off x="674125" y="4460550"/>
            <a:ext cx="578450" cy="576097"/>
          </a:xfrm>
          <a:prstGeom prst="rect">
            <a:avLst/>
          </a:prstGeom>
          <a:noFill/>
          <a:ln>
            <a:noFill/>
          </a:ln>
        </p:spPr>
      </p:pic>
      <p:sp>
        <p:nvSpPr>
          <p:cNvPr id="1750" name="Google Shape;1750;p74"/>
          <p:cNvSpPr txBox="1"/>
          <p:nvPr/>
        </p:nvSpPr>
        <p:spPr>
          <a:xfrm>
            <a:off x="1350325" y="4509650"/>
            <a:ext cx="156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Non-streamable</a:t>
            </a:r>
            <a:endParaRPr b="0" i="0" sz="1400" u="none" cap="none" strike="noStrike">
              <a:solidFill>
                <a:srgbClr val="000000"/>
              </a:solidFill>
              <a:latin typeface="Arial"/>
              <a:ea typeface="Arial"/>
              <a:cs typeface="Arial"/>
              <a:sym typeface="Arial"/>
            </a:endParaRPr>
          </a:p>
        </p:txBody>
      </p:sp>
      <p:cxnSp>
        <p:nvCxnSpPr>
          <p:cNvPr id="1751" name="Google Shape;1751;p74"/>
          <p:cNvCxnSpPr/>
          <p:nvPr/>
        </p:nvCxnSpPr>
        <p:spPr>
          <a:xfrm>
            <a:off x="2915425" y="4706750"/>
            <a:ext cx="785700" cy="6000"/>
          </a:xfrm>
          <a:prstGeom prst="straightConnector1">
            <a:avLst/>
          </a:prstGeom>
          <a:noFill/>
          <a:ln cap="flat" cmpd="sng" w="9525">
            <a:solidFill>
              <a:schemeClr val="dk2"/>
            </a:solidFill>
            <a:prstDash val="solid"/>
            <a:round/>
            <a:headEnd len="sm" w="sm" type="none"/>
            <a:tailEnd len="med" w="med" type="triangle"/>
          </a:ln>
        </p:spPr>
      </p:cxnSp>
      <p:sp>
        <p:nvSpPr>
          <p:cNvPr id="1752" name="Google Shape;1752;p74"/>
          <p:cNvSpPr txBox="1"/>
          <p:nvPr/>
        </p:nvSpPr>
        <p:spPr>
          <a:xfrm>
            <a:off x="3744100" y="4332950"/>
            <a:ext cx="5321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 certain applications, it is desirable for an ASR system to produce output in real-time as speech is being spoken, instead of waiting until the end of a speech segment to generate output.</a:t>
            </a:r>
            <a:endParaRPr b="0" i="0" sz="1400" u="none" cap="none" strike="noStrike">
              <a:solidFill>
                <a:srgbClr val="000000"/>
              </a:solidFill>
              <a:latin typeface="Roboto"/>
              <a:ea typeface="Roboto"/>
              <a:cs typeface="Roboto"/>
              <a:sym typeface="Roboto"/>
            </a:endParaRPr>
          </a:p>
        </p:txBody>
      </p:sp>
      <p:sp>
        <p:nvSpPr>
          <p:cNvPr id="1753" name="Google Shape;1753;p7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gtEl>
                                        <p:attrNameLst>
                                          <p:attrName>style.visibility</p:attrName>
                                        </p:attrNameLst>
                                      </p:cBhvr>
                                      <p:to>
                                        <p:strVal val="visible"/>
                                      </p:to>
                                    </p:set>
                                    <p:animEffect filter="fade" transition="in">
                                      <p:cBhvr>
                                        <p:cTn dur="1000"/>
                                        <p:tgtEl>
                                          <p:spTgt spid="1737"/>
                                        </p:tgtEl>
                                      </p:cBhvr>
                                    </p:animEffect>
                                  </p:childTnLst>
                                </p:cTn>
                              </p:par>
                              <p:par>
                                <p:cTn fill="hold" nodeType="withEffect" presetClass="entr" presetID="10" presetSubtype="0">
                                  <p:stCondLst>
                                    <p:cond delay="0"/>
                                  </p:stCondLst>
                                  <p:childTnLst>
                                    <p:set>
                                      <p:cBhvr>
                                        <p:cTn dur="1" fill="hold">
                                          <p:stCondLst>
                                            <p:cond delay="0"/>
                                          </p:stCondLst>
                                        </p:cTn>
                                        <p:tgtEl>
                                          <p:spTgt spid="1738"/>
                                        </p:tgtEl>
                                        <p:attrNameLst>
                                          <p:attrName>style.visibility</p:attrName>
                                        </p:attrNameLst>
                                      </p:cBhvr>
                                      <p:to>
                                        <p:strVal val="visible"/>
                                      </p:to>
                                    </p:set>
                                    <p:animEffect filter="fade" transition="in">
                                      <p:cBhvr>
                                        <p:cTn dur="1000"/>
                                        <p:tgtEl>
                                          <p:spTgt spid="1738"/>
                                        </p:tgtEl>
                                      </p:cBhvr>
                                    </p:animEffect>
                                  </p:childTnLst>
                                </p:cTn>
                              </p:par>
                              <p:par>
                                <p:cTn fill="hold" nodeType="with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1000"/>
                                        <p:tgtEl>
                                          <p:spTgt spid="1739"/>
                                        </p:tgtEl>
                                      </p:cBhvr>
                                    </p:animEffect>
                                  </p:childTnLst>
                                </p:cTn>
                              </p:par>
                              <p:par>
                                <p:cTn fill="hold" nodeType="with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1000"/>
                                        <p:tgtEl>
                                          <p:spTgt spid="1740"/>
                                        </p:tgtEl>
                                      </p:cBhvr>
                                    </p:animEffect>
                                  </p:childTnLst>
                                </p:cTn>
                              </p:par>
                              <p:par>
                                <p:cTn fill="hold" nodeType="with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000"/>
                                        <p:tgtEl>
                                          <p:spTgt spid="1741"/>
                                        </p:tgtEl>
                                      </p:cBhvr>
                                    </p:animEffect>
                                  </p:childTnLst>
                                </p:cTn>
                              </p:par>
                              <p:par>
                                <p:cTn fill="hold" nodeType="with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1000"/>
                                        <p:tgtEl>
                                          <p:spTgt spid="1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1000"/>
                                        <p:tgtEl>
                                          <p:spTgt spid="1743"/>
                                        </p:tgtEl>
                                      </p:cBhvr>
                                    </p:animEffect>
                                  </p:childTnLst>
                                </p:cTn>
                              </p:par>
                              <p:par>
                                <p:cTn fill="hold" nodeType="with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1000"/>
                                        <p:tgtEl>
                                          <p:spTgt spid="1744"/>
                                        </p:tgtEl>
                                      </p:cBhvr>
                                    </p:animEffect>
                                  </p:childTnLst>
                                </p:cTn>
                              </p:par>
                              <p:par>
                                <p:cTn fill="hold" nodeType="withEffect" presetClass="entr" presetID="10" presetSubtype="0">
                                  <p:stCondLst>
                                    <p:cond delay="0"/>
                                  </p:stCondLst>
                                  <p:childTnLst>
                                    <p:set>
                                      <p:cBhvr>
                                        <p:cTn dur="1" fill="hold">
                                          <p:stCondLst>
                                            <p:cond delay="0"/>
                                          </p:stCondLst>
                                        </p:cTn>
                                        <p:tgtEl>
                                          <p:spTgt spid="1745"/>
                                        </p:tgtEl>
                                        <p:attrNameLst>
                                          <p:attrName>style.visibility</p:attrName>
                                        </p:attrNameLst>
                                      </p:cBhvr>
                                      <p:to>
                                        <p:strVal val="visible"/>
                                      </p:to>
                                    </p:set>
                                    <p:animEffect filter="fade" transition="in">
                                      <p:cBhvr>
                                        <p:cTn dur="1000"/>
                                        <p:tgtEl>
                                          <p:spTgt spid="1745"/>
                                        </p:tgtEl>
                                      </p:cBhvr>
                                    </p:animEffect>
                                  </p:childTnLst>
                                </p:cTn>
                              </p:par>
                              <p:par>
                                <p:cTn fill="hold" nodeType="withEffect" presetClass="entr" presetID="10" presetSubtype="0">
                                  <p:stCondLst>
                                    <p:cond delay="0"/>
                                  </p:stCondLst>
                                  <p:childTnLst>
                                    <p:set>
                                      <p:cBhvr>
                                        <p:cTn dur="1" fill="hold">
                                          <p:stCondLst>
                                            <p:cond delay="0"/>
                                          </p:stCondLst>
                                        </p:cTn>
                                        <p:tgtEl>
                                          <p:spTgt spid="1746"/>
                                        </p:tgtEl>
                                        <p:attrNameLst>
                                          <p:attrName>style.visibility</p:attrName>
                                        </p:attrNameLst>
                                      </p:cBhvr>
                                      <p:to>
                                        <p:strVal val="visible"/>
                                      </p:to>
                                    </p:set>
                                    <p:animEffect filter="fade" transition="in">
                                      <p:cBhvr>
                                        <p:cTn dur="1000"/>
                                        <p:tgtEl>
                                          <p:spTgt spid="1746"/>
                                        </p:tgtEl>
                                      </p:cBhvr>
                                    </p:animEffect>
                                  </p:childTnLst>
                                </p:cTn>
                              </p:par>
                              <p:par>
                                <p:cTn fill="hold" nodeType="with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1000"/>
                                        <p:tgtEl>
                                          <p:spTgt spid="1747"/>
                                        </p:tgtEl>
                                      </p:cBhvr>
                                    </p:animEffect>
                                  </p:childTnLst>
                                </p:cTn>
                              </p:par>
                              <p:par>
                                <p:cTn fill="hold" nodeType="with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1000"/>
                                        <p:tgtEl>
                                          <p:spTgt spid="1748"/>
                                        </p:tgtEl>
                                      </p:cBhvr>
                                    </p:animEffect>
                                  </p:childTnLst>
                                </p:cTn>
                              </p:par>
                              <p:par>
                                <p:cTn fill="hold" nodeType="with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1000"/>
                                        <p:tgtEl>
                                          <p:spTgt spid="1749"/>
                                        </p:tgtEl>
                                      </p:cBhvr>
                                    </p:animEffect>
                                  </p:childTnLst>
                                </p:cTn>
                              </p:par>
                              <p:par>
                                <p:cTn fill="hold" nodeType="withEffect" presetClass="entr" presetID="10" presetSubtype="0">
                                  <p:stCondLst>
                                    <p:cond delay="0"/>
                                  </p:stCondLst>
                                  <p:childTnLst>
                                    <p:set>
                                      <p:cBhvr>
                                        <p:cTn dur="1" fill="hold">
                                          <p:stCondLst>
                                            <p:cond delay="0"/>
                                          </p:stCondLst>
                                        </p:cTn>
                                        <p:tgtEl>
                                          <p:spTgt spid="1750"/>
                                        </p:tgtEl>
                                        <p:attrNameLst>
                                          <p:attrName>style.visibility</p:attrName>
                                        </p:attrNameLst>
                                      </p:cBhvr>
                                      <p:to>
                                        <p:strVal val="visible"/>
                                      </p:to>
                                    </p:set>
                                    <p:animEffect filter="fade" transition="in">
                                      <p:cBhvr>
                                        <p:cTn dur="1000"/>
                                        <p:tgtEl>
                                          <p:spTgt spid="1750"/>
                                        </p:tgtEl>
                                      </p:cBhvr>
                                    </p:animEffect>
                                  </p:childTnLst>
                                </p:cTn>
                              </p:par>
                              <p:par>
                                <p:cTn fill="hold" nodeType="with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1000"/>
                                        <p:tgtEl>
                                          <p:spTgt spid="1751"/>
                                        </p:tgtEl>
                                      </p:cBhvr>
                                    </p:animEffect>
                                  </p:childTnLst>
                                </p:cTn>
                              </p:par>
                              <p:par>
                                <p:cTn fill="hold" nodeType="withEffect" presetClass="entr" presetID="10" presetSubtype="0">
                                  <p:stCondLst>
                                    <p:cond delay="0"/>
                                  </p:stCondLst>
                                  <p:childTnLst>
                                    <p:set>
                                      <p:cBhvr>
                                        <p:cTn dur="1" fill="hold">
                                          <p:stCondLst>
                                            <p:cond delay="0"/>
                                          </p:stCondLst>
                                        </p:cTn>
                                        <p:tgtEl>
                                          <p:spTgt spid="1752"/>
                                        </p:tgtEl>
                                        <p:attrNameLst>
                                          <p:attrName>style.visibility</p:attrName>
                                        </p:attrNameLst>
                                      </p:cBhvr>
                                      <p:to>
                                        <p:strVal val="visible"/>
                                      </p:to>
                                    </p:set>
                                    <p:animEffect filter="fade" transition="in">
                                      <p:cBhvr>
                                        <p:cTn dur="1000"/>
                                        <p:tgtEl>
                                          <p:spTgt spid="1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57" name="Shape 1757"/>
        <p:cNvGrpSpPr/>
        <p:nvPr/>
      </p:nvGrpSpPr>
      <p:grpSpPr>
        <a:xfrm>
          <a:off x="0" y="0"/>
          <a:ext cx="0" cy="0"/>
          <a:chOff x="0" y="0"/>
          <a:chExt cx="0" cy="0"/>
        </a:xfrm>
      </p:grpSpPr>
      <p:sp>
        <p:nvSpPr>
          <p:cNvPr id="1758" name="Google Shape;1758;p7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Extra</a:t>
            </a:r>
            <a:r>
              <a:rPr lang="en-GB" sz="2600"/>
              <a:t> Lecture</a:t>
            </a:r>
            <a:endParaRPr sz="2600"/>
          </a:p>
        </p:txBody>
      </p:sp>
      <p:sp>
        <p:nvSpPr>
          <p:cNvPr id="1759" name="Google Shape;1759;p75"/>
          <p:cNvSpPr txBox="1"/>
          <p:nvPr/>
        </p:nvSpPr>
        <p:spPr>
          <a:xfrm>
            <a:off x="246600" y="927800"/>
            <a:ext cx="85488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lang="en-GB">
                <a:latin typeface="Roboto"/>
                <a:ea typeface="Roboto"/>
                <a:cs typeface="Roboto"/>
                <a:sym typeface="Roboto"/>
              </a:rPr>
              <a:t>In the extra-lecture</a:t>
            </a:r>
            <a:r>
              <a:rPr b="0" i="0" lang="en-GB" sz="1400" u="none" cap="none" strike="noStrike">
                <a:solidFill>
                  <a:srgbClr val="000000"/>
                </a:solidFill>
                <a:latin typeface="Roboto"/>
                <a:ea typeface="Roboto"/>
                <a:cs typeface="Roboto"/>
                <a:sym typeface="Roboto"/>
              </a:rPr>
              <a:t>, we will see:</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Transducers</a:t>
            </a:r>
            <a:endParaRPr b="0" i="1"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i="1" lang="en-GB">
                <a:latin typeface="Roboto"/>
                <a:ea typeface="Roboto"/>
                <a:cs typeface="Roboto"/>
                <a:sym typeface="Roboto"/>
              </a:rPr>
              <a:t>CTC</a:t>
            </a:r>
            <a:endParaRPr i="1">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Beamsearch</a:t>
            </a:r>
            <a:endParaRPr b="0" i="1" sz="1400" u="none" cap="none" strike="noStrike">
              <a:solidFill>
                <a:srgbClr val="000000"/>
              </a:solidFill>
              <a:latin typeface="Roboto"/>
              <a:ea typeface="Roboto"/>
              <a:cs typeface="Roboto"/>
              <a:sym typeface="Roboto"/>
            </a:endParaRPr>
          </a:p>
        </p:txBody>
      </p:sp>
      <p:sp>
        <p:nvSpPr>
          <p:cNvPr id="1760" name="Google Shape;1760;p7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761" name="Google Shape;1761;p75"/>
          <p:cNvPicPr preferRelativeResize="0"/>
          <p:nvPr/>
        </p:nvPicPr>
        <p:blipFill>
          <a:blip r:embed="rId3">
            <a:alphaModFix/>
          </a:blip>
          <a:stretch>
            <a:fillRect/>
          </a:stretch>
        </p:blipFill>
        <p:spPr>
          <a:xfrm>
            <a:off x="572275" y="3634323"/>
            <a:ext cx="855750" cy="855724"/>
          </a:xfrm>
          <a:prstGeom prst="rect">
            <a:avLst/>
          </a:prstGeom>
          <a:noFill/>
          <a:ln>
            <a:noFill/>
          </a:ln>
        </p:spPr>
      </p:pic>
      <p:sp>
        <p:nvSpPr>
          <p:cNvPr id="1762" name="Google Shape;1762;p75"/>
          <p:cNvSpPr txBox="1"/>
          <p:nvPr/>
        </p:nvSpPr>
        <p:spPr>
          <a:xfrm>
            <a:off x="1532100" y="3844150"/>
            <a:ext cx="5668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Roboto"/>
                <a:ea typeface="Roboto"/>
                <a:cs typeface="Roboto"/>
                <a:sym typeface="Roboto"/>
              </a:rPr>
              <a:t>The extra </a:t>
            </a:r>
            <a:r>
              <a:rPr lang="en-GB" sz="1500">
                <a:latin typeface="Roboto"/>
                <a:ea typeface="Roboto"/>
                <a:cs typeface="Roboto"/>
                <a:sym typeface="Roboto"/>
              </a:rPr>
              <a:t>lecture</a:t>
            </a:r>
            <a:r>
              <a:rPr lang="en-GB" sz="1500">
                <a:latin typeface="Roboto"/>
                <a:ea typeface="Roboto"/>
                <a:cs typeface="Roboto"/>
                <a:sym typeface="Roboto"/>
              </a:rPr>
              <a:t> </a:t>
            </a:r>
            <a:r>
              <a:rPr lang="en-GB" sz="1500">
                <a:latin typeface="Roboto"/>
                <a:ea typeface="Roboto"/>
                <a:cs typeface="Roboto"/>
                <a:sym typeface="Roboto"/>
              </a:rPr>
              <a:t>might</a:t>
            </a:r>
            <a:r>
              <a:rPr lang="en-GB" sz="1500">
                <a:latin typeface="Roboto"/>
                <a:ea typeface="Roboto"/>
                <a:cs typeface="Roboto"/>
                <a:sym typeface="Roboto"/>
              </a:rPr>
              <a:t> be object of questions in the final exam.</a:t>
            </a:r>
            <a:endParaRPr sz="1500">
              <a:latin typeface="Roboto"/>
              <a:ea typeface="Roboto"/>
              <a:cs typeface="Roboto"/>
              <a:sym typeface="Roboto"/>
            </a:endParaRPr>
          </a:p>
        </p:txBody>
      </p:sp>
      <p:pic>
        <p:nvPicPr>
          <p:cNvPr id="1763" name="Google Shape;1763;p75"/>
          <p:cNvPicPr preferRelativeResize="0"/>
          <p:nvPr/>
        </p:nvPicPr>
        <p:blipFill>
          <a:blip r:embed="rId4">
            <a:alphaModFix/>
          </a:blip>
          <a:stretch>
            <a:fillRect/>
          </a:stretch>
        </p:blipFill>
        <p:spPr>
          <a:xfrm>
            <a:off x="3934400" y="1109100"/>
            <a:ext cx="1588500" cy="1017475"/>
          </a:xfrm>
          <a:prstGeom prst="rect">
            <a:avLst/>
          </a:prstGeom>
          <a:noFill/>
          <a:ln>
            <a:noFill/>
          </a:ln>
        </p:spPr>
      </p:pic>
      <p:pic>
        <p:nvPicPr>
          <p:cNvPr id="1764" name="Google Shape;1764;p75"/>
          <p:cNvPicPr preferRelativeResize="0"/>
          <p:nvPr/>
        </p:nvPicPr>
        <p:blipFill>
          <a:blip r:embed="rId3">
            <a:alphaModFix/>
          </a:blip>
          <a:stretch>
            <a:fillRect/>
          </a:stretch>
        </p:blipFill>
        <p:spPr>
          <a:xfrm>
            <a:off x="572275" y="2567523"/>
            <a:ext cx="855750" cy="855724"/>
          </a:xfrm>
          <a:prstGeom prst="rect">
            <a:avLst/>
          </a:prstGeom>
          <a:noFill/>
          <a:ln>
            <a:noFill/>
          </a:ln>
        </p:spPr>
      </p:pic>
      <p:sp>
        <p:nvSpPr>
          <p:cNvPr id="1765" name="Google Shape;1765;p75"/>
          <p:cNvSpPr txBox="1"/>
          <p:nvPr/>
        </p:nvSpPr>
        <p:spPr>
          <a:xfrm>
            <a:off x="1532100" y="2701150"/>
            <a:ext cx="5668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Roboto"/>
                <a:ea typeface="Roboto"/>
                <a:cs typeface="Roboto"/>
                <a:sym typeface="Roboto"/>
              </a:rPr>
              <a:t>There is a lab assignment for the extra-lecture as well.</a:t>
            </a:r>
            <a:endParaRPr sz="1500">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69" name="Shape 1769"/>
        <p:cNvGrpSpPr/>
        <p:nvPr/>
      </p:nvGrpSpPr>
      <p:grpSpPr>
        <a:xfrm>
          <a:off x="0" y="0"/>
          <a:ext cx="0" cy="0"/>
          <a:chOff x="0" y="0"/>
          <a:chExt cx="0" cy="0"/>
        </a:xfrm>
      </p:grpSpPr>
      <p:sp>
        <p:nvSpPr>
          <p:cNvPr id="1770" name="Google Shape;1770;p7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Lab Session</a:t>
            </a:r>
            <a:endParaRPr sz="2600"/>
          </a:p>
        </p:txBody>
      </p:sp>
      <p:sp>
        <p:nvSpPr>
          <p:cNvPr id="1771" name="Google Shape;1771;p76"/>
          <p:cNvSpPr txBox="1"/>
          <p:nvPr/>
        </p:nvSpPr>
        <p:spPr>
          <a:xfrm>
            <a:off x="343600" y="943050"/>
            <a:ext cx="6111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During the weekly lab session,  we will do:</a:t>
            </a:r>
            <a:endParaRPr b="0" i="0" sz="1400" u="none" cap="none" strike="noStrike">
              <a:solidFill>
                <a:srgbClr val="000000"/>
              </a:solidFill>
              <a:latin typeface="Roboto"/>
              <a:ea typeface="Roboto"/>
              <a:cs typeface="Roboto"/>
              <a:sym typeface="Roboto"/>
            </a:endParaRPr>
          </a:p>
        </p:txBody>
      </p:sp>
      <p:sp>
        <p:nvSpPr>
          <p:cNvPr id="1772" name="Google Shape;1772;p76"/>
          <p:cNvSpPr txBox="1"/>
          <p:nvPr/>
        </p:nvSpPr>
        <p:spPr>
          <a:xfrm>
            <a:off x="1727275" y="1579450"/>
            <a:ext cx="481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Speech Recognition from Scratch</a:t>
            </a:r>
            <a:endParaRPr b="0" i="0" sz="1400" u="none" cap="none" strike="noStrike">
              <a:solidFill>
                <a:srgbClr val="000000"/>
              </a:solidFill>
              <a:latin typeface="Roboto"/>
              <a:ea typeface="Roboto"/>
              <a:cs typeface="Roboto"/>
              <a:sym typeface="Roboto"/>
            </a:endParaRPr>
          </a:p>
        </p:txBody>
      </p:sp>
      <p:pic>
        <p:nvPicPr>
          <p:cNvPr id="1773" name="Google Shape;1773;p76"/>
          <p:cNvPicPr preferRelativeResize="0"/>
          <p:nvPr/>
        </p:nvPicPr>
        <p:blipFill rotWithShape="1">
          <a:blip r:embed="rId3">
            <a:alphaModFix/>
          </a:blip>
          <a:srcRect b="0" l="0" r="0" t="0"/>
          <a:stretch/>
        </p:blipFill>
        <p:spPr>
          <a:xfrm>
            <a:off x="850750" y="1612713"/>
            <a:ext cx="738501" cy="325550"/>
          </a:xfrm>
          <a:prstGeom prst="rect">
            <a:avLst/>
          </a:prstGeom>
          <a:noFill/>
          <a:ln>
            <a:noFill/>
          </a:ln>
        </p:spPr>
      </p:pic>
      <p:pic>
        <p:nvPicPr>
          <p:cNvPr id="1774" name="Google Shape;1774;p76"/>
          <p:cNvPicPr preferRelativeResize="0"/>
          <p:nvPr/>
        </p:nvPicPr>
        <p:blipFill rotWithShape="1">
          <a:blip r:embed="rId4">
            <a:alphaModFix/>
          </a:blip>
          <a:srcRect b="0" l="0" r="0" t="0"/>
          <a:stretch/>
        </p:blipFill>
        <p:spPr>
          <a:xfrm>
            <a:off x="744425" y="2633375"/>
            <a:ext cx="982850" cy="691058"/>
          </a:xfrm>
          <a:prstGeom prst="rect">
            <a:avLst/>
          </a:prstGeom>
          <a:noFill/>
          <a:ln>
            <a:noFill/>
          </a:ln>
        </p:spPr>
      </p:pic>
      <p:sp>
        <p:nvSpPr>
          <p:cNvPr id="1775" name="Google Shape;1775;p76"/>
          <p:cNvSpPr txBox="1"/>
          <p:nvPr/>
        </p:nvSpPr>
        <p:spPr>
          <a:xfrm>
            <a:off x="1736175" y="2581000"/>
            <a:ext cx="240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Speech Recognition - Part 1</a:t>
            </a:r>
            <a:endParaRPr b="0" i="0" sz="1400" u="none" cap="none" strike="noStrike">
              <a:solidFill>
                <a:srgbClr val="000000"/>
              </a:solidFill>
              <a:latin typeface="Roboto"/>
              <a:ea typeface="Roboto"/>
              <a:cs typeface="Roboto"/>
              <a:sym typeface="Roboto"/>
            </a:endParaRPr>
          </a:p>
        </p:txBody>
      </p:sp>
      <p:sp>
        <p:nvSpPr>
          <p:cNvPr id="1776" name="Google Shape;1776;p76"/>
          <p:cNvSpPr txBox="1"/>
          <p:nvPr/>
        </p:nvSpPr>
        <p:spPr>
          <a:xfrm>
            <a:off x="1726950" y="2888675"/>
            <a:ext cx="287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Deadline: </a:t>
            </a:r>
            <a:r>
              <a:rPr b="0" i="0" lang="en-GB" sz="1400" u="none" cap="none" strike="noStrike">
                <a:solidFill>
                  <a:srgbClr val="000000"/>
                </a:solidFill>
                <a:latin typeface="Roboto"/>
                <a:ea typeface="Roboto"/>
                <a:cs typeface="Roboto"/>
                <a:sym typeface="Roboto"/>
              </a:rPr>
              <a:t> March, 2</a:t>
            </a:r>
            <a:r>
              <a:rPr lang="en-GB">
                <a:latin typeface="Roboto"/>
                <a:ea typeface="Roboto"/>
                <a:cs typeface="Roboto"/>
                <a:sym typeface="Roboto"/>
              </a:rPr>
              <a:t>7</a:t>
            </a:r>
            <a:r>
              <a:rPr b="0" i="0" lang="en-GB" sz="1400" u="none" cap="none" strike="noStrike">
                <a:solidFill>
                  <a:srgbClr val="000000"/>
                </a:solidFill>
                <a:latin typeface="Roboto"/>
                <a:ea typeface="Roboto"/>
                <a:cs typeface="Roboto"/>
                <a:sym typeface="Roboto"/>
              </a:rPr>
              <a:t> 11.59 pm</a:t>
            </a:r>
            <a:endParaRPr b="0" i="0" sz="1400" u="none" cap="none" strike="noStrike">
              <a:solidFill>
                <a:srgbClr val="000000"/>
              </a:solidFill>
              <a:latin typeface="Roboto"/>
              <a:ea typeface="Roboto"/>
              <a:cs typeface="Roboto"/>
              <a:sym typeface="Roboto"/>
            </a:endParaRPr>
          </a:p>
        </p:txBody>
      </p:sp>
      <p:sp>
        <p:nvSpPr>
          <p:cNvPr id="1777" name="Google Shape;1777;p76"/>
          <p:cNvSpPr txBox="1"/>
          <p:nvPr/>
        </p:nvSpPr>
        <p:spPr>
          <a:xfrm>
            <a:off x="4077050" y="1163675"/>
            <a:ext cx="246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778" name="Google Shape;1778;p7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779" name="Google Shape;1779;p76"/>
          <p:cNvPicPr preferRelativeResize="0"/>
          <p:nvPr/>
        </p:nvPicPr>
        <p:blipFill rotWithShape="1">
          <a:blip r:embed="rId4">
            <a:alphaModFix/>
          </a:blip>
          <a:srcRect b="0" l="0" r="0" t="0"/>
          <a:stretch/>
        </p:blipFill>
        <p:spPr>
          <a:xfrm>
            <a:off x="744425" y="3852575"/>
            <a:ext cx="982850" cy="691058"/>
          </a:xfrm>
          <a:prstGeom prst="rect">
            <a:avLst/>
          </a:prstGeom>
          <a:noFill/>
          <a:ln>
            <a:noFill/>
          </a:ln>
        </p:spPr>
      </p:pic>
      <p:sp>
        <p:nvSpPr>
          <p:cNvPr id="1780" name="Google Shape;1780;p76"/>
          <p:cNvSpPr txBox="1"/>
          <p:nvPr/>
        </p:nvSpPr>
        <p:spPr>
          <a:xfrm>
            <a:off x="1736175" y="3800200"/>
            <a:ext cx="246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Speech Recognition </a:t>
            </a:r>
            <a:r>
              <a:rPr lang="en-GB">
                <a:latin typeface="Roboto"/>
                <a:ea typeface="Roboto"/>
                <a:cs typeface="Roboto"/>
                <a:sym typeface="Roboto"/>
              </a:rPr>
              <a:t>- Part 2</a:t>
            </a:r>
            <a:endParaRPr b="0" i="0" sz="1400" u="none" cap="none" strike="noStrike">
              <a:solidFill>
                <a:srgbClr val="000000"/>
              </a:solidFill>
              <a:latin typeface="Roboto"/>
              <a:ea typeface="Roboto"/>
              <a:cs typeface="Roboto"/>
              <a:sym typeface="Roboto"/>
            </a:endParaRPr>
          </a:p>
        </p:txBody>
      </p:sp>
      <p:sp>
        <p:nvSpPr>
          <p:cNvPr id="1781" name="Google Shape;1781;p76"/>
          <p:cNvSpPr txBox="1"/>
          <p:nvPr/>
        </p:nvSpPr>
        <p:spPr>
          <a:xfrm>
            <a:off x="1726950" y="4107875"/>
            <a:ext cx="287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Deadline: </a:t>
            </a:r>
            <a:r>
              <a:rPr b="0" i="0" lang="en-GB" sz="1400" u="none" cap="none" strike="noStrike">
                <a:solidFill>
                  <a:srgbClr val="000000"/>
                </a:solidFill>
                <a:latin typeface="Roboto"/>
                <a:ea typeface="Roboto"/>
                <a:cs typeface="Roboto"/>
                <a:sym typeface="Roboto"/>
              </a:rPr>
              <a:t> March, </a:t>
            </a:r>
            <a:r>
              <a:rPr lang="en-GB">
                <a:latin typeface="Roboto"/>
                <a:ea typeface="Roboto"/>
                <a:cs typeface="Roboto"/>
                <a:sym typeface="Roboto"/>
              </a:rPr>
              <a:t>31</a:t>
            </a:r>
            <a:r>
              <a:rPr b="0" i="0" lang="en-GB" sz="1400" u="none" cap="none" strike="noStrike">
                <a:solidFill>
                  <a:srgbClr val="000000"/>
                </a:solidFill>
                <a:latin typeface="Roboto"/>
                <a:ea typeface="Roboto"/>
                <a:cs typeface="Roboto"/>
                <a:sym typeface="Roboto"/>
              </a:rPr>
              <a:t> 11.59 pm</a:t>
            </a:r>
            <a:endParaRPr b="0" i="0" sz="1400" u="none" cap="none" strike="noStrike">
              <a:solidFill>
                <a:srgbClr val="000000"/>
              </a:solidFill>
              <a:latin typeface="Roboto"/>
              <a:ea typeface="Roboto"/>
              <a:cs typeface="Roboto"/>
              <a:sym typeface="Roboto"/>
            </a:endParaRPr>
          </a:p>
        </p:txBody>
      </p:sp>
      <p:pic>
        <p:nvPicPr>
          <p:cNvPr id="1782" name="Google Shape;1782;p76"/>
          <p:cNvPicPr preferRelativeResize="0"/>
          <p:nvPr/>
        </p:nvPicPr>
        <p:blipFill>
          <a:blip r:embed="rId5">
            <a:alphaModFix/>
          </a:blip>
          <a:stretch>
            <a:fillRect/>
          </a:stretch>
        </p:blipFill>
        <p:spPr>
          <a:xfrm>
            <a:off x="4531650" y="3738025"/>
            <a:ext cx="1202201" cy="770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86" name="Shape 1786"/>
        <p:cNvGrpSpPr/>
        <p:nvPr/>
      </p:nvGrpSpPr>
      <p:grpSpPr>
        <a:xfrm>
          <a:off x="0" y="0"/>
          <a:ext cx="0" cy="0"/>
          <a:chOff x="0" y="0"/>
          <a:chExt cx="0" cy="0"/>
        </a:xfrm>
      </p:grpSpPr>
      <p:sp>
        <p:nvSpPr>
          <p:cNvPr id="1787" name="Google Shape;1787;p7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References</a:t>
            </a:r>
            <a:endParaRPr sz="2600"/>
          </a:p>
        </p:txBody>
      </p:sp>
      <p:sp>
        <p:nvSpPr>
          <p:cNvPr id="1788" name="Google Shape;1788;p77"/>
          <p:cNvSpPr txBox="1"/>
          <p:nvPr/>
        </p:nvSpPr>
        <p:spPr>
          <a:xfrm>
            <a:off x="71400" y="715450"/>
            <a:ext cx="8880300" cy="389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[1] Lee D. Erman, "Overview of the hearsay speech understanding research", </a:t>
            </a:r>
            <a:r>
              <a:rPr b="0" i="0" lang="en-GB" sz="1000" u="sng" cap="none" strike="noStrike">
                <a:solidFill>
                  <a:schemeClr val="hlink"/>
                </a:solidFill>
                <a:latin typeface="Arial"/>
                <a:ea typeface="Arial"/>
                <a:cs typeface="Arial"/>
                <a:sym typeface="Arial"/>
                <a:hlinkClick r:id="rId3"/>
              </a:rPr>
              <a:t>Paper</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[2] L. R. Rabiner, "A tutorial on hidden Markov models and selected applications in speech recognition," in </a:t>
            </a:r>
            <a:r>
              <a:rPr b="0" i="1" lang="en-GB" sz="1000" u="none" cap="none" strike="noStrike">
                <a:solidFill>
                  <a:srgbClr val="000000"/>
                </a:solidFill>
                <a:latin typeface="Arial"/>
                <a:ea typeface="Arial"/>
                <a:cs typeface="Arial"/>
                <a:sym typeface="Arial"/>
              </a:rPr>
              <a:t>Proceedings of the IEEE</a:t>
            </a:r>
            <a:r>
              <a:rPr b="0" i="0" lang="en-GB" sz="1000" u="none" cap="none" strike="noStrike">
                <a:solidFill>
                  <a:srgbClr val="000000"/>
                </a:solidFill>
                <a:latin typeface="Arial"/>
                <a:ea typeface="Arial"/>
                <a:cs typeface="Arial"/>
                <a:sym typeface="Arial"/>
              </a:rPr>
              <a:t>, vol. 77, no. 2, pp. 257-286, Feb. 1989, </a:t>
            </a:r>
            <a:r>
              <a:rPr b="0" i="0" lang="en-GB" sz="1000" u="sng" cap="none" strike="noStrike">
                <a:solidFill>
                  <a:schemeClr val="hlink"/>
                </a:solidFill>
                <a:latin typeface="Arial"/>
                <a:ea typeface="Arial"/>
                <a:cs typeface="Arial"/>
                <a:sym typeface="Arial"/>
                <a:hlinkClick r:id="rId4"/>
              </a:rPr>
              <a:t>paper</a:t>
            </a:r>
            <a:r>
              <a:rPr b="0" i="0" lang="en-GB" sz="10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[3] M. Ravanelli, "Deep Learning for </a:t>
            </a:r>
            <a:r>
              <a:rPr b="0" i="1" lang="en-GB" sz="1000" u="none" cap="none" strike="noStrike">
                <a:solidFill>
                  <a:srgbClr val="000000"/>
                </a:solidFill>
                <a:latin typeface="Arial"/>
                <a:ea typeface="Arial"/>
                <a:cs typeface="Arial"/>
                <a:sym typeface="Arial"/>
              </a:rPr>
              <a:t>Distant Speech Recognition</a:t>
            </a:r>
            <a:r>
              <a:rPr b="0" i="0" lang="en-GB" sz="1000" u="none" cap="none" strike="noStrike">
                <a:solidFill>
                  <a:srgbClr val="000000"/>
                </a:solidFill>
                <a:latin typeface="Arial"/>
                <a:ea typeface="Arial"/>
                <a:cs typeface="Arial"/>
                <a:sym typeface="Arial"/>
              </a:rPr>
              <a:t>", PhD Thesis,  </a:t>
            </a:r>
            <a:r>
              <a:rPr b="0" i="0" lang="en-GB" sz="1000" u="sng" cap="none" strike="noStrike">
                <a:solidFill>
                  <a:schemeClr val="hlink"/>
                </a:solidFill>
                <a:latin typeface="Arial"/>
                <a:ea typeface="Arial"/>
                <a:cs typeface="Arial"/>
                <a:sym typeface="Arial"/>
                <a:hlinkClick r:id="rId5"/>
              </a:rPr>
              <a:t>Thesis</a:t>
            </a:r>
            <a:r>
              <a:rPr b="0" i="0" lang="en-GB"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[4] Daniel S. Park, William Chan, Yu Zhang, Chung-Cheng Chiu, Barret Zoph, Ekin D. Cubuk, Quoc V. Le, "SpecAugment: A Simple Data Augmentation Method for Automatic Speech Recognition", </a:t>
            </a:r>
            <a:r>
              <a:rPr b="0" i="0" lang="en-GB" sz="1000" u="sng" cap="none" strike="noStrike">
                <a:solidFill>
                  <a:schemeClr val="hlink"/>
                </a:solidFill>
                <a:latin typeface="Arial"/>
                <a:ea typeface="Arial"/>
                <a:cs typeface="Arial"/>
                <a:sym typeface="Arial"/>
                <a:hlinkClick r:id="rId6"/>
              </a:rPr>
              <a:t>Paper</a:t>
            </a:r>
            <a:r>
              <a:rPr b="0" i="0" lang="en-GB" sz="1000" u="none" cap="none" strike="noStrike">
                <a:solidFill>
                  <a:srgbClr val="00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[5] Taku Kudo, John Richardson, "SentencePiece: A simple and language independent subword tokenizer and detokenizer for Neural Text Processing" </a:t>
            </a:r>
            <a:r>
              <a:rPr b="0" i="0" lang="en-GB" sz="1000" u="sng" cap="none" strike="noStrike">
                <a:solidFill>
                  <a:schemeClr val="hlink"/>
                </a:solidFill>
                <a:latin typeface="Arial"/>
                <a:ea typeface="Arial"/>
                <a:cs typeface="Arial"/>
                <a:sym typeface="Arial"/>
                <a:hlinkClick r:id="rId7"/>
              </a:rPr>
              <a:t>Paper</a:t>
            </a:r>
            <a:r>
              <a:rPr b="0" i="0" lang="en-GB"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[6]  Jan Chorowski, Dzmitry Bahdanau, Dmitriy Serdyuk, Kyunghyun Cho, Yoshua Bengio, "Attention-Based Models for Speech Recognition", </a:t>
            </a:r>
            <a:r>
              <a:rPr b="0" i="0" lang="en-GB" sz="1000" u="sng" cap="none" strike="noStrike">
                <a:solidFill>
                  <a:schemeClr val="hlink"/>
                </a:solidFill>
                <a:latin typeface="Arial"/>
                <a:ea typeface="Arial"/>
                <a:cs typeface="Arial"/>
                <a:sym typeface="Arial"/>
                <a:hlinkClick r:id="rId8"/>
              </a:rPr>
              <a:t>Paper</a:t>
            </a:r>
            <a:r>
              <a:rPr b="0" i="0" lang="en-GB" sz="1000" u="none" cap="none" strike="noStrike">
                <a:solidFill>
                  <a:srgbClr val="00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[7] Anmol Gulati, James Qin, Chung-Cheng Chiu, Niki Parmar, Yu Zhang, Jiahui Yu, Wei Han, Shibo Wang, Zhengdong Zhang, Yonghui Wu, Ruoming Pang, "Conformer: Convolution-augmented Transformer for Speech Recognition", </a:t>
            </a:r>
            <a:r>
              <a:rPr b="0" i="0" lang="en-GB" sz="1000" u="sng" cap="none" strike="noStrike">
                <a:solidFill>
                  <a:schemeClr val="hlink"/>
                </a:solidFill>
                <a:latin typeface="Arial"/>
                <a:ea typeface="Arial"/>
                <a:cs typeface="Arial"/>
                <a:sym typeface="Arial"/>
                <a:hlinkClick r:id="rId9"/>
              </a:rPr>
              <a:t>Paper</a:t>
            </a:r>
            <a:r>
              <a:rPr b="0" i="0" lang="en-GB"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[8] Alec Radford, Jong Wook Kim, Tao Xu, Greg Brockman, Christine McLeavey, Ilya Sutskever, "Robust Speech Recognition via Large-Scale Weak Supervision", </a:t>
            </a:r>
            <a:r>
              <a:rPr b="0" i="0" lang="en-GB" sz="1000" u="sng" cap="none" strike="noStrike">
                <a:solidFill>
                  <a:schemeClr val="hlink"/>
                </a:solidFill>
                <a:latin typeface="Arial"/>
                <a:ea typeface="Arial"/>
                <a:cs typeface="Arial"/>
                <a:sym typeface="Arial"/>
                <a:hlinkClick r:id="rId10"/>
              </a:rPr>
              <a:t>Paper</a:t>
            </a:r>
            <a:r>
              <a:rPr b="0" i="0" lang="en-GB" sz="1000" u="none" cap="none" strike="noStrike">
                <a:solidFill>
                  <a:srgbClr val="00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[9] A. Graves, S. Fernandez, F. Gomez, and J. Schmidhuber, "Connectionist Temporal Classification: Labelling Unsegmented Sequence Data with Recurrent Neural Nets", </a:t>
            </a:r>
            <a:r>
              <a:rPr b="0" i="0" lang="en-GB" sz="1000" u="sng" cap="none" strike="noStrike">
                <a:solidFill>
                  <a:schemeClr val="hlink"/>
                </a:solidFill>
                <a:latin typeface="Arial"/>
                <a:ea typeface="Arial"/>
                <a:cs typeface="Arial"/>
                <a:sym typeface="Arial"/>
                <a:hlinkClick r:id="rId11"/>
              </a:rPr>
              <a:t>Paper</a:t>
            </a:r>
            <a:r>
              <a:rPr b="0" i="0" lang="en-GB" sz="1000" u="none" cap="none" strike="noStrike">
                <a:solidFill>
                  <a:srgbClr val="00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89" name="Google Shape;1789;p7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8" name="Shape 148"/>
        <p:cNvGrpSpPr/>
        <p:nvPr/>
      </p:nvGrpSpPr>
      <p:grpSpPr>
        <a:xfrm>
          <a:off x="0" y="0"/>
          <a:ext cx="0" cy="0"/>
          <a:chOff x="0" y="0"/>
          <a:chExt cx="0" cy="0"/>
        </a:xfrm>
      </p:grpSpPr>
      <p:sp>
        <p:nvSpPr>
          <p:cNvPr id="149" name="Google Shape;149;p19"/>
          <p:cNvSpPr/>
          <p:nvPr/>
        </p:nvSpPr>
        <p:spPr>
          <a:xfrm>
            <a:off x="4293925" y="3050125"/>
            <a:ext cx="4142400" cy="19956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9"/>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152" name="Google Shape;152;p19"/>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53" name="Google Shape;153;p19"/>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154" name="Google Shape;154;p19"/>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9"/>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9"/>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9"/>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158" name="Google Shape;158;p19"/>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159" name="Google Shape;159;p19"/>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160" name="Google Shape;160;p19"/>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9"/>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162" name="Google Shape;162;p19"/>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9"/>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164" name="Google Shape;164;p19"/>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9"/>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166" name="Google Shape;166;p19"/>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9"/>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168" name="Google Shape;168;p19"/>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9"/>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170" name="Google Shape;170;p19"/>
          <p:cNvSpPr txBox="1"/>
          <p:nvPr/>
        </p:nvSpPr>
        <p:spPr>
          <a:xfrm>
            <a:off x="3929800" y="1390525"/>
            <a:ext cx="5153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Arial"/>
                <a:ea typeface="Arial"/>
                <a:cs typeface="Arial"/>
                <a:sym typeface="Arial"/>
              </a:rPr>
              <a:t>The first attempts in the 50s and 60s were </a:t>
            </a:r>
            <a:r>
              <a:rPr b="1" i="0" lang="en-GB" sz="1400" u="none" cap="none" strike="noStrike">
                <a:solidFill>
                  <a:srgbClr val="000000"/>
                </a:solidFill>
                <a:latin typeface="Arial"/>
                <a:ea typeface="Arial"/>
                <a:cs typeface="Arial"/>
                <a:sym typeface="Arial"/>
              </a:rPr>
              <a:t>rule-based</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Roboto"/>
              <a:ea typeface="Roboto"/>
              <a:cs typeface="Roboto"/>
              <a:sym typeface="Roboto"/>
            </a:endParaRPr>
          </a:p>
        </p:txBody>
      </p:sp>
      <p:sp>
        <p:nvSpPr>
          <p:cNvPr id="171" name="Google Shape;171;p19"/>
          <p:cNvSpPr/>
          <p:nvPr/>
        </p:nvSpPr>
        <p:spPr>
          <a:xfrm>
            <a:off x="1320975" y="1661838"/>
            <a:ext cx="15048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9"/>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174" name="Google Shape;174;p19"/>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9"/>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sp>
        <p:nvSpPr>
          <p:cNvPr id="176" name="Google Shape;176;p19"/>
          <p:cNvSpPr txBox="1"/>
          <p:nvPr/>
        </p:nvSpPr>
        <p:spPr>
          <a:xfrm>
            <a:off x="3896775" y="1880575"/>
            <a:ext cx="5153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These systems compute some basic features and apply some simple rules on top of it:</a:t>
            </a:r>
            <a:endParaRPr b="0" i="0" sz="1400" u="none" cap="none" strike="noStrike">
              <a:solidFill>
                <a:srgbClr val="000000"/>
              </a:solidFill>
              <a:latin typeface="Arial"/>
              <a:ea typeface="Arial"/>
              <a:cs typeface="Arial"/>
              <a:sym typeface="Arial"/>
            </a:endParaRPr>
          </a:p>
        </p:txBody>
      </p:sp>
      <p:sp>
        <p:nvSpPr>
          <p:cNvPr id="177" name="Google Shape;177;p19"/>
          <p:cNvSpPr txBox="1"/>
          <p:nvPr/>
        </p:nvSpPr>
        <p:spPr>
          <a:xfrm>
            <a:off x="4213825" y="3035975"/>
            <a:ext cx="3787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If  693 Hz  &lt; Formant1 &lt; 988 Hz  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1188 Hz &lt; Formant2 &lt; 1648 Hz then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Phoneme = “a”</a:t>
            </a:r>
            <a:endParaRPr b="0" i="0" sz="1400" u="none" cap="none" strike="noStrike">
              <a:solidFill>
                <a:srgbClr val="000000"/>
              </a:solidFill>
              <a:latin typeface="Arial"/>
              <a:ea typeface="Arial"/>
              <a:cs typeface="Arial"/>
              <a:sym typeface="Arial"/>
            </a:endParaRPr>
          </a:p>
        </p:txBody>
      </p:sp>
      <p:sp>
        <p:nvSpPr>
          <p:cNvPr id="178" name="Google Shape;178;p19"/>
          <p:cNvSpPr txBox="1"/>
          <p:nvPr/>
        </p:nvSpPr>
        <p:spPr>
          <a:xfrm>
            <a:off x="4213825" y="3874175"/>
            <a:ext cx="3787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If  452 Hz  &lt; Formant1 &lt; 769 Hz  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1741 Hz &lt; Formant2 &lt; 2362 Hz then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Phoneme = “e”</a:t>
            </a:r>
            <a:endParaRPr b="0" i="0" sz="1400" u="none" cap="none" strike="noStrike">
              <a:solidFill>
                <a:srgbClr val="000000"/>
              </a:solidFill>
              <a:latin typeface="Arial"/>
              <a:ea typeface="Arial"/>
              <a:cs typeface="Arial"/>
              <a:sym typeface="Arial"/>
            </a:endParaRPr>
          </a:p>
        </p:txBody>
      </p:sp>
      <p:sp>
        <p:nvSpPr>
          <p:cNvPr id="179" name="Google Shape;179;p19"/>
          <p:cNvSpPr txBox="1"/>
          <p:nvPr/>
        </p:nvSpPr>
        <p:spPr>
          <a:xfrm>
            <a:off x="4353200" y="46196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80" name="Google Shape;180;p19"/>
          <p:cNvSpPr txBox="1"/>
          <p:nvPr/>
        </p:nvSpPr>
        <p:spPr>
          <a:xfrm>
            <a:off x="4207600" y="2704325"/>
            <a:ext cx="1758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sng" cap="none" strike="noStrike">
                <a:solidFill>
                  <a:srgbClr val="000000"/>
                </a:solidFill>
                <a:latin typeface="Roboto"/>
                <a:ea typeface="Roboto"/>
                <a:cs typeface="Roboto"/>
                <a:sym typeface="Roboto"/>
              </a:rPr>
              <a:t>Rule examples:</a:t>
            </a:r>
            <a:endParaRPr b="0" i="0" sz="1100" u="sng" cap="none" strike="noStrike">
              <a:solidFill>
                <a:srgbClr val="000000"/>
              </a:solidFill>
              <a:latin typeface="Roboto"/>
              <a:ea typeface="Roboto"/>
              <a:cs typeface="Roboto"/>
              <a:sym typeface="Roboto"/>
            </a:endParaRPr>
          </a:p>
        </p:txBody>
      </p:sp>
      <p:sp>
        <p:nvSpPr>
          <p:cNvPr id="181" name="Google Shape;181;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5" name="Shape 185"/>
        <p:cNvGrpSpPr/>
        <p:nvPr/>
      </p:nvGrpSpPr>
      <p:grpSpPr>
        <a:xfrm>
          <a:off x="0" y="0"/>
          <a:ext cx="0" cy="0"/>
          <a:chOff x="0" y="0"/>
          <a:chExt cx="0" cy="0"/>
        </a:xfrm>
      </p:grpSpPr>
      <p:sp>
        <p:nvSpPr>
          <p:cNvPr id="186" name="Google Shape;186;p20"/>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188" name="Google Shape;188;p20"/>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89" name="Google Shape;189;p20"/>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190" name="Google Shape;190;p20"/>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0"/>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0"/>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0"/>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194" name="Google Shape;194;p20"/>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195" name="Google Shape;195;p20"/>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196" name="Google Shape;196;p20"/>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0"/>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198" name="Google Shape;198;p20"/>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0"/>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200" name="Google Shape;200;p20"/>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0"/>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202" name="Google Shape;202;p20"/>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0"/>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204" name="Google Shape;204;p20"/>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0"/>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206" name="Google Shape;206;p20"/>
          <p:cNvSpPr txBox="1"/>
          <p:nvPr/>
        </p:nvSpPr>
        <p:spPr>
          <a:xfrm>
            <a:off x="3929800" y="1390525"/>
            <a:ext cx="480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Rule-based systems do not generalize well.</a:t>
            </a:r>
            <a:endParaRPr b="0" i="0" sz="1400" u="none" cap="none" strike="noStrike">
              <a:solidFill>
                <a:srgbClr val="000000"/>
              </a:solidFill>
              <a:latin typeface="Roboto"/>
              <a:ea typeface="Roboto"/>
              <a:cs typeface="Roboto"/>
              <a:sym typeface="Roboto"/>
            </a:endParaRPr>
          </a:p>
        </p:txBody>
      </p:sp>
      <p:sp>
        <p:nvSpPr>
          <p:cNvPr id="207" name="Google Shape;207;p20"/>
          <p:cNvSpPr/>
          <p:nvPr/>
        </p:nvSpPr>
        <p:spPr>
          <a:xfrm>
            <a:off x="1320975" y="2271438"/>
            <a:ext cx="15048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0"/>
          <p:cNvSpPr txBox="1"/>
          <p:nvPr/>
        </p:nvSpPr>
        <p:spPr>
          <a:xfrm>
            <a:off x="3962625" y="1961525"/>
            <a:ext cx="5058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the late 60s and 70s researchers studied </a:t>
            </a:r>
            <a:r>
              <a:rPr b="1" i="0" lang="en-GB" sz="1400" u="none" cap="none" strike="noStrike">
                <a:solidFill>
                  <a:srgbClr val="000000"/>
                </a:solidFill>
                <a:latin typeface="Roboto"/>
                <a:ea typeface="Roboto"/>
                <a:cs typeface="Roboto"/>
                <a:sym typeface="Roboto"/>
              </a:rPr>
              <a:t>template-matching</a:t>
            </a:r>
            <a:r>
              <a:rPr b="0" i="0" lang="en-GB" sz="1400" u="none" cap="none" strike="noStrike">
                <a:solidFill>
                  <a:srgbClr val="000000"/>
                </a:solidFill>
                <a:latin typeface="Roboto"/>
                <a:ea typeface="Roboto"/>
                <a:cs typeface="Roboto"/>
                <a:sym typeface="Roboto"/>
              </a:rPr>
              <a:t> approaches.</a:t>
            </a:r>
            <a:endParaRPr b="0" i="0" sz="1400" u="none" cap="none" strike="noStrike">
              <a:solidFill>
                <a:srgbClr val="000000"/>
              </a:solidFill>
              <a:latin typeface="Roboto"/>
              <a:ea typeface="Roboto"/>
              <a:cs typeface="Roboto"/>
              <a:sym typeface="Roboto"/>
            </a:endParaRPr>
          </a:p>
        </p:txBody>
      </p:sp>
      <p:sp>
        <p:nvSpPr>
          <p:cNvPr id="209" name="Google Shape;209;p20"/>
          <p:cNvSpPr txBox="1"/>
          <p:nvPr/>
        </p:nvSpPr>
        <p:spPr>
          <a:xfrm>
            <a:off x="3929800" y="2747925"/>
            <a:ext cx="480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particular,  </a:t>
            </a:r>
            <a:r>
              <a:rPr b="1" i="0" lang="en-GB" sz="1400" u="none" cap="none" strike="noStrike">
                <a:solidFill>
                  <a:srgbClr val="000000"/>
                </a:solidFill>
                <a:latin typeface="Roboto"/>
                <a:ea typeface="Roboto"/>
                <a:cs typeface="Roboto"/>
                <a:sym typeface="Roboto"/>
              </a:rPr>
              <a:t>dynamic time warping</a:t>
            </a:r>
            <a:r>
              <a:rPr b="0" i="0" lang="en-GB" sz="1400" u="none" cap="none" strike="noStrike">
                <a:solidFill>
                  <a:srgbClr val="000000"/>
                </a:solidFill>
                <a:latin typeface="Roboto"/>
                <a:ea typeface="Roboto"/>
                <a:cs typeface="Roboto"/>
                <a:sym typeface="Roboto"/>
              </a:rPr>
              <a:t> was used.</a:t>
            </a:r>
            <a:endParaRPr b="0" i="0" sz="1400" u="none" cap="none" strike="noStrike">
              <a:solidFill>
                <a:srgbClr val="000000"/>
              </a:solidFill>
              <a:latin typeface="Arial"/>
              <a:ea typeface="Arial"/>
              <a:cs typeface="Arial"/>
              <a:sym typeface="Arial"/>
            </a:endParaRPr>
          </a:p>
        </p:txBody>
      </p:sp>
      <p:sp>
        <p:nvSpPr>
          <p:cNvPr id="210" name="Google Shape;210;p20"/>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0"/>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212" name="Google Shape;212;p20"/>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0"/>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sp>
        <p:nvSpPr>
          <p:cNvPr id="214" name="Google Shape;214;p20"/>
          <p:cNvSpPr txBox="1"/>
          <p:nvPr/>
        </p:nvSpPr>
        <p:spPr>
          <a:xfrm>
            <a:off x="3929800" y="3205125"/>
            <a:ext cx="48024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Dynamic time warping is a technique to measure the similarity between two sequences (that might have different lengths).</a:t>
            </a:r>
            <a:endParaRPr b="0" i="0" sz="1400" u="none" cap="none" strike="noStrike">
              <a:solidFill>
                <a:srgbClr val="000000"/>
              </a:solidFill>
              <a:latin typeface="Arial"/>
              <a:ea typeface="Arial"/>
              <a:cs typeface="Arial"/>
              <a:sym typeface="Arial"/>
            </a:endParaRPr>
          </a:p>
        </p:txBody>
      </p:sp>
      <p:pic>
        <p:nvPicPr>
          <p:cNvPr id="215" name="Google Shape;215;p20"/>
          <p:cNvPicPr preferRelativeResize="0"/>
          <p:nvPr/>
        </p:nvPicPr>
        <p:blipFill rotWithShape="1">
          <a:blip r:embed="rId3">
            <a:alphaModFix/>
          </a:blip>
          <a:srcRect b="0" l="0" r="0" t="0"/>
          <a:stretch/>
        </p:blipFill>
        <p:spPr>
          <a:xfrm>
            <a:off x="4368325" y="4036425"/>
            <a:ext cx="2056175" cy="1048650"/>
          </a:xfrm>
          <a:prstGeom prst="rect">
            <a:avLst/>
          </a:prstGeom>
          <a:noFill/>
          <a:ln>
            <a:noFill/>
          </a:ln>
        </p:spPr>
      </p:pic>
      <p:sp>
        <p:nvSpPr>
          <p:cNvPr id="216" name="Google Shape;216;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20" name="Shape 220"/>
        <p:cNvGrpSpPr/>
        <p:nvPr/>
      </p:nvGrpSpPr>
      <p:grpSpPr>
        <a:xfrm>
          <a:off x="0" y="0"/>
          <a:ext cx="0" cy="0"/>
          <a:chOff x="0" y="0"/>
          <a:chExt cx="0" cy="0"/>
        </a:xfrm>
      </p:grpSpPr>
      <p:sp>
        <p:nvSpPr>
          <p:cNvPr id="221" name="Google Shape;221;p21"/>
          <p:cNvSpPr/>
          <p:nvPr/>
        </p:nvSpPr>
        <p:spPr>
          <a:xfrm>
            <a:off x="354275" y="1427375"/>
            <a:ext cx="3319800" cy="3680400"/>
          </a:xfrm>
          <a:prstGeom prst="rect">
            <a:avLst/>
          </a:prstGeom>
          <a:solidFill>
            <a:srgbClr val="00E0FF">
              <a:alpha val="509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Historical Notes</a:t>
            </a:r>
            <a:endParaRPr sz="2600"/>
          </a:p>
        </p:txBody>
      </p:sp>
      <p:sp>
        <p:nvSpPr>
          <p:cNvPr id="223" name="Google Shape;223;p21"/>
          <p:cNvSpPr txBox="1"/>
          <p:nvPr/>
        </p:nvSpPr>
        <p:spPr>
          <a:xfrm>
            <a:off x="210550" y="927600"/>
            <a:ext cx="422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Speech Recognition has a </a:t>
            </a:r>
            <a:r>
              <a:rPr b="1" i="0" lang="en-GB" sz="1400" u="none" cap="none" strike="noStrike">
                <a:solidFill>
                  <a:srgbClr val="000000"/>
                </a:solidFill>
                <a:latin typeface="Roboto"/>
                <a:ea typeface="Roboto"/>
                <a:cs typeface="Roboto"/>
                <a:sym typeface="Roboto"/>
              </a:rPr>
              <a:t>long history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224" name="Google Shape;224;p21"/>
          <p:cNvCxnSpPr/>
          <p:nvPr/>
        </p:nvCxnSpPr>
        <p:spPr>
          <a:xfrm flipH="1">
            <a:off x="590150" y="1525775"/>
            <a:ext cx="6000" cy="3510000"/>
          </a:xfrm>
          <a:prstGeom prst="straightConnector1">
            <a:avLst/>
          </a:prstGeom>
          <a:noFill/>
          <a:ln cap="flat" cmpd="sng" w="9525">
            <a:solidFill>
              <a:srgbClr val="424242"/>
            </a:solidFill>
            <a:prstDash val="solid"/>
            <a:round/>
            <a:headEnd len="sm" w="sm" type="none"/>
            <a:tailEnd len="med" w="med" type="triangle"/>
          </a:ln>
        </p:spPr>
      </p:cxnSp>
      <p:sp>
        <p:nvSpPr>
          <p:cNvPr id="225" name="Google Shape;225;p21"/>
          <p:cNvSpPr/>
          <p:nvPr/>
        </p:nvSpPr>
        <p:spPr>
          <a:xfrm>
            <a:off x="541850" y="1581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1"/>
          <p:cNvSpPr/>
          <p:nvPr/>
        </p:nvSpPr>
        <p:spPr>
          <a:xfrm>
            <a:off x="541850" y="27243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1"/>
          <p:cNvSpPr/>
          <p:nvPr/>
        </p:nvSpPr>
        <p:spPr>
          <a:xfrm>
            <a:off x="541850" y="3638725"/>
            <a:ext cx="102600" cy="94800"/>
          </a:xfrm>
          <a:prstGeom prst="ellipse">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1"/>
          <p:cNvSpPr txBox="1"/>
          <p:nvPr/>
        </p:nvSpPr>
        <p:spPr>
          <a:xfrm>
            <a:off x="731175" y="14220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1950</a:t>
            </a:r>
            <a:endParaRPr b="0" i="0" sz="1400" u="none" cap="none" strike="noStrike">
              <a:solidFill>
                <a:srgbClr val="000000"/>
              </a:solidFill>
              <a:latin typeface="Roboto"/>
              <a:ea typeface="Roboto"/>
              <a:cs typeface="Roboto"/>
              <a:sym typeface="Roboto"/>
            </a:endParaRPr>
          </a:p>
        </p:txBody>
      </p:sp>
      <p:sp>
        <p:nvSpPr>
          <p:cNvPr id="229" name="Google Shape;229;p21"/>
          <p:cNvSpPr txBox="1"/>
          <p:nvPr/>
        </p:nvSpPr>
        <p:spPr>
          <a:xfrm>
            <a:off x="731175" y="25716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1980</a:t>
            </a:r>
            <a:endParaRPr b="0" i="0" sz="1400" u="none" cap="none" strike="noStrike">
              <a:solidFill>
                <a:srgbClr val="000000"/>
              </a:solidFill>
              <a:latin typeface="Roboto"/>
              <a:ea typeface="Roboto"/>
              <a:cs typeface="Roboto"/>
              <a:sym typeface="Roboto"/>
            </a:endParaRPr>
          </a:p>
        </p:txBody>
      </p:sp>
      <p:sp>
        <p:nvSpPr>
          <p:cNvPr id="230" name="Google Shape;230;p21"/>
          <p:cNvSpPr txBox="1"/>
          <p:nvPr/>
        </p:nvSpPr>
        <p:spPr>
          <a:xfrm>
            <a:off x="731175" y="3486025"/>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2012</a:t>
            </a:r>
            <a:endParaRPr b="0" i="0" sz="1400" u="none" cap="none" strike="noStrike">
              <a:solidFill>
                <a:srgbClr val="000000"/>
              </a:solidFill>
              <a:latin typeface="Roboto"/>
              <a:ea typeface="Roboto"/>
              <a:cs typeface="Roboto"/>
              <a:sym typeface="Roboto"/>
            </a:endParaRPr>
          </a:p>
        </p:txBody>
      </p:sp>
      <p:sp>
        <p:nvSpPr>
          <p:cNvPr id="231" name="Google Shape;231;p21"/>
          <p:cNvSpPr/>
          <p:nvPr/>
        </p:nvSpPr>
        <p:spPr>
          <a:xfrm>
            <a:off x="541850" y="4295950"/>
            <a:ext cx="102600" cy="948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1"/>
          <p:cNvSpPr txBox="1"/>
          <p:nvPr/>
        </p:nvSpPr>
        <p:spPr>
          <a:xfrm>
            <a:off x="747850" y="4143250"/>
            <a:ext cx="10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2018</a:t>
            </a:r>
            <a:endParaRPr b="0" i="0" sz="1400" u="none" cap="none" strike="noStrike">
              <a:solidFill>
                <a:srgbClr val="000000"/>
              </a:solidFill>
              <a:latin typeface="Roboto"/>
              <a:ea typeface="Roboto"/>
              <a:cs typeface="Roboto"/>
              <a:sym typeface="Roboto"/>
            </a:endParaRPr>
          </a:p>
        </p:txBody>
      </p:sp>
      <p:sp>
        <p:nvSpPr>
          <p:cNvPr id="233" name="Google Shape;233;p21"/>
          <p:cNvSpPr/>
          <p:nvPr/>
        </p:nvSpPr>
        <p:spPr>
          <a:xfrm>
            <a:off x="905175" y="2342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1"/>
          <p:cNvSpPr txBox="1"/>
          <p:nvPr/>
        </p:nvSpPr>
        <p:spPr>
          <a:xfrm>
            <a:off x="1244775" y="2228075"/>
            <a:ext cx="150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Template Matching</a:t>
            </a:r>
            <a:endParaRPr b="0" i="0" sz="1200" u="none" cap="none" strike="noStrike">
              <a:solidFill>
                <a:srgbClr val="000000"/>
              </a:solidFill>
              <a:latin typeface="Roboto"/>
              <a:ea typeface="Roboto"/>
              <a:cs typeface="Roboto"/>
              <a:sym typeface="Roboto"/>
            </a:endParaRPr>
          </a:p>
        </p:txBody>
      </p:sp>
      <p:sp>
        <p:nvSpPr>
          <p:cNvPr id="235" name="Google Shape;235;p21"/>
          <p:cNvSpPr/>
          <p:nvPr/>
        </p:nvSpPr>
        <p:spPr>
          <a:xfrm>
            <a:off x="905175" y="3104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1"/>
          <p:cNvSpPr txBox="1"/>
          <p:nvPr/>
        </p:nvSpPr>
        <p:spPr>
          <a:xfrm>
            <a:off x="1244775" y="29900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Hidden Markov Models (HMMs)</a:t>
            </a:r>
            <a:endParaRPr b="0" i="0" sz="1200" u="none" cap="none" strike="noStrike">
              <a:solidFill>
                <a:srgbClr val="000000"/>
              </a:solidFill>
              <a:latin typeface="Roboto"/>
              <a:ea typeface="Roboto"/>
              <a:cs typeface="Roboto"/>
              <a:sym typeface="Roboto"/>
            </a:endParaRPr>
          </a:p>
        </p:txBody>
      </p:sp>
      <p:sp>
        <p:nvSpPr>
          <p:cNvPr id="237" name="Google Shape;237;p21"/>
          <p:cNvSpPr/>
          <p:nvPr/>
        </p:nvSpPr>
        <p:spPr>
          <a:xfrm>
            <a:off x="905175" y="39427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1"/>
          <p:cNvSpPr txBox="1"/>
          <p:nvPr/>
        </p:nvSpPr>
        <p:spPr>
          <a:xfrm>
            <a:off x="1244775" y="38282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HMMs + Deep Neural Networks</a:t>
            </a:r>
            <a:endParaRPr b="0" i="0" sz="1200" u="none" cap="none" strike="noStrike">
              <a:solidFill>
                <a:srgbClr val="000000"/>
              </a:solidFill>
              <a:latin typeface="Roboto"/>
              <a:ea typeface="Roboto"/>
              <a:cs typeface="Roboto"/>
              <a:sym typeface="Roboto"/>
            </a:endParaRPr>
          </a:p>
        </p:txBody>
      </p:sp>
      <p:sp>
        <p:nvSpPr>
          <p:cNvPr id="239" name="Google Shape;239;p21"/>
          <p:cNvSpPr/>
          <p:nvPr/>
        </p:nvSpPr>
        <p:spPr>
          <a:xfrm>
            <a:off x="905175" y="46285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1"/>
          <p:cNvSpPr txBox="1"/>
          <p:nvPr/>
        </p:nvSpPr>
        <p:spPr>
          <a:xfrm>
            <a:off x="1320975" y="4514075"/>
            <a:ext cx="1353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End-to-end ASR</a:t>
            </a:r>
            <a:endParaRPr b="0" i="0" sz="1200" u="none" cap="none" strike="noStrike">
              <a:solidFill>
                <a:srgbClr val="000000"/>
              </a:solidFill>
              <a:latin typeface="Roboto"/>
              <a:ea typeface="Roboto"/>
              <a:cs typeface="Roboto"/>
              <a:sym typeface="Roboto"/>
            </a:endParaRPr>
          </a:p>
        </p:txBody>
      </p:sp>
      <p:sp>
        <p:nvSpPr>
          <p:cNvPr id="241" name="Google Shape;241;p21"/>
          <p:cNvSpPr/>
          <p:nvPr/>
        </p:nvSpPr>
        <p:spPr>
          <a:xfrm>
            <a:off x="1320975" y="2271438"/>
            <a:ext cx="1504800" cy="30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1"/>
          <p:cNvSpPr/>
          <p:nvPr/>
        </p:nvSpPr>
        <p:spPr>
          <a:xfrm>
            <a:off x="541850" y="2038525"/>
            <a:ext cx="102600" cy="94800"/>
          </a:xfrm>
          <a:prstGeom prst="ellipse">
            <a:avLst/>
          </a:prstGeom>
          <a:solidFill>
            <a:srgbClr val="6AA84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1"/>
          <p:cNvSpPr txBox="1"/>
          <p:nvPr/>
        </p:nvSpPr>
        <p:spPr>
          <a:xfrm>
            <a:off x="731175" y="1879225"/>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1960</a:t>
            </a:r>
            <a:endParaRPr b="0" i="0" sz="1400" u="none" cap="none" strike="noStrike">
              <a:solidFill>
                <a:srgbClr val="000000"/>
              </a:solidFill>
              <a:latin typeface="Roboto"/>
              <a:ea typeface="Roboto"/>
              <a:cs typeface="Roboto"/>
              <a:sym typeface="Roboto"/>
            </a:endParaRPr>
          </a:p>
        </p:txBody>
      </p:sp>
      <p:sp>
        <p:nvSpPr>
          <p:cNvPr id="244" name="Google Shape;244;p21"/>
          <p:cNvSpPr/>
          <p:nvPr/>
        </p:nvSpPr>
        <p:spPr>
          <a:xfrm>
            <a:off x="905175" y="1732925"/>
            <a:ext cx="271500" cy="171300"/>
          </a:xfrm>
          <a:prstGeom prst="leftArrow">
            <a:avLst>
              <a:gd fmla="val 50000" name="adj1"/>
              <a:gd fmla="val 50000" name="adj2"/>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1"/>
          <p:cNvSpPr txBox="1"/>
          <p:nvPr/>
        </p:nvSpPr>
        <p:spPr>
          <a:xfrm>
            <a:off x="1244775" y="1618475"/>
            <a:ext cx="2390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Rule-based methods</a:t>
            </a:r>
            <a:endParaRPr b="0" i="0" sz="1200" u="none" cap="none" strike="noStrike">
              <a:solidFill>
                <a:srgbClr val="000000"/>
              </a:solidFill>
              <a:latin typeface="Roboto"/>
              <a:ea typeface="Roboto"/>
              <a:cs typeface="Roboto"/>
              <a:sym typeface="Roboto"/>
            </a:endParaRPr>
          </a:p>
        </p:txBody>
      </p:sp>
      <p:sp>
        <p:nvSpPr>
          <p:cNvPr id="246" name="Google Shape;246;p21"/>
          <p:cNvSpPr/>
          <p:nvPr/>
        </p:nvSpPr>
        <p:spPr>
          <a:xfrm>
            <a:off x="4101750" y="1281425"/>
            <a:ext cx="1619100" cy="1994400"/>
          </a:xfrm>
          <a:prstGeom prst="can">
            <a:avLst>
              <a:gd fmla="val 25000" name="adj"/>
            </a:avLst>
          </a:prstGeom>
          <a:solidFill>
            <a:srgbClr val="84FB89">
              <a:alpha val="4666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1"/>
          <p:cNvSpPr txBox="1"/>
          <p:nvPr/>
        </p:nvSpPr>
        <p:spPr>
          <a:xfrm>
            <a:off x="5778350" y="1510775"/>
            <a:ext cx="3101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training set is composed of isolated words.</a:t>
            </a:r>
            <a:endParaRPr b="0" i="0" sz="1400" u="none" cap="none" strike="noStrike">
              <a:solidFill>
                <a:srgbClr val="000000"/>
              </a:solidFill>
              <a:latin typeface="Arial"/>
              <a:ea typeface="Arial"/>
              <a:cs typeface="Arial"/>
              <a:sym typeface="Arial"/>
            </a:endParaRPr>
          </a:p>
        </p:txBody>
      </p:sp>
      <p:sp>
        <p:nvSpPr>
          <p:cNvPr id="248" name="Google Shape;248;p21"/>
          <p:cNvSpPr txBox="1"/>
          <p:nvPr/>
        </p:nvSpPr>
        <p:spPr>
          <a:xfrm>
            <a:off x="5778350" y="2228075"/>
            <a:ext cx="32892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At inference time, we take the label corresponding to the most similar signal.</a:t>
            </a:r>
            <a:endParaRPr b="0" i="0" sz="1400" u="none" cap="none" strike="noStrike">
              <a:solidFill>
                <a:srgbClr val="000000"/>
              </a:solidFill>
              <a:latin typeface="Arial"/>
              <a:ea typeface="Arial"/>
              <a:cs typeface="Arial"/>
              <a:sym typeface="Arial"/>
            </a:endParaRPr>
          </a:p>
        </p:txBody>
      </p:sp>
      <p:pic>
        <p:nvPicPr>
          <p:cNvPr id="249" name="Google Shape;249;p21"/>
          <p:cNvPicPr preferRelativeResize="0"/>
          <p:nvPr/>
        </p:nvPicPr>
        <p:blipFill rotWithShape="1">
          <a:blip r:embed="rId3">
            <a:alphaModFix/>
          </a:blip>
          <a:srcRect b="0" l="0" r="0" t="0"/>
          <a:stretch/>
        </p:blipFill>
        <p:spPr>
          <a:xfrm>
            <a:off x="4219300" y="1732925"/>
            <a:ext cx="417844" cy="438300"/>
          </a:xfrm>
          <a:prstGeom prst="rect">
            <a:avLst/>
          </a:prstGeom>
          <a:noFill/>
          <a:ln>
            <a:noFill/>
          </a:ln>
        </p:spPr>
      </p:pic>
      <p:pic>
        <p:nvPicPr>
          <p:cNvPr id="250" name="Google Shape;250;p21"/>
          <p:cNvPicPr preferRelativeResize="0"/>
          <p:nvPr/>
        </p:nvPicPr>
        <p:blipFill rotWithShape="1">
          <a:blip r:embed="rId4">
            <a:alphaModFix/>
          </a:blip>
          <a:srcRect b="0" l="0" r="0" t="0"/>
          <a:stretch/>
        </p:blipFill>
        <p:spPr>
          <a:xfrm>
            <a:off x="4219298" y="2248250"/>
            <a:ext cx="417850" cy="380934"/>
          </a:xfrm>
          <a:prstGeom prst="rect">
            <a:avLst/>
          </a:prstGeom>
          <a:noFill/>
          <a:ln>
            <a:noFill/>
          </a:ln>
        </p:spPr>
      </p:pic>
      <p:pic>
        <p:nvPicPr>
          <p:cNvPr id="251" name="Google Shape;251;p21"/>
          <p:cNvPicPr preferRelativeResize="0"/>
          <p:nvPr/>
        </p:nvPicPr>
        <p:blipFill rotWithShape="1">
          <a:blip r:embed="rId5">
            <a:alphaModFix/>
          </a:blip>
          <a:srcRect b="0" l="0" r="0" t="0"/>
          <a:stretch/>
        </p:blipFill>
        <p:spPr>
          <a:xfrm>
            <a:off x="4219298" y="2712600"/>
            <a:ext cx="417850" cy="409089"/>
          </a:xfrm>
          <a:prstGeom prst="rect">
            <a:avLst/>
          </a:prstGeom>
          <a:noFill/>
          <a:ln>
            <a:noFill/>
          </a:ln>
        </p:spPr>
      </p:pic>
      <p:sp>
        <p:nvSpPr>
          <p:cNvPr id="252" name="Google Shape;252;p21"/>
          <p:cNvSpPr txBox="1"/>
          <p:nvPr/>
        </p:nvSpPr>
        <p:spPr>
          <a:xfrm>
            <a:off x="4734850" y="1775075"/>
            <a:ext cx="830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Word 1</a:t>
            </a:r>
            <a:endParaRPr b="0" i="0" sz="1100" u="none" cap="none" strike="noStrike">
              <a:solidFill>
                <a:srgbClr val="000000"/>
              </a:solidFill>
              <a:latin typeface="Roboto"/>
              <a:ea typeface="Roboto"/>
              <a:cs typeface="Roboto"/>
              <a:sym typeface="Roboto"/>
            </a:endParaRPr>
          </a:p>
        </p:txBody>
      </p:sp>
      <p:sp>
        <p:nvSpPr>
          <p:cNvPr id="253" name="Google Shape;253;p21"/>
          <p:cNvSpPr txBox="1"/>
          <p:nvPr/>
        </p:nvSpPr>
        <p:spPr>
          <a:xfrm>
            <a:off x="4760800" y="2279425"/>
            <a:ext cx="830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Word 2</a:t>
            </a:r>
            <a:endParaRPr b="0" i="0" sz="1100" u="none" cap="none" strike="noStrike">
              <a:solidFill>
                <a:srgbClr val="000000"/>
              </a:solidFill>
              <a:latin typeface="Roboto"/>
              <a:ea typeface="Roboto"/>
              <a:cs typeface="Roboto"/>
              <a:sym typeface="Roboto"/>
            </a:endParaRPr>
          </a:p>
        </p:txBody>
      </p:sp>
      <p:sp>
        <p:nvSpPr>
          <p:cNvPr id="254" name="Google Shape;254;p21"/>
          <p:cNvSpPr txBox="1"/>
          <p:nvPr/>
        </p:nvSpPr>
        <p:spPr>
          <a:xfrm>
            <a:off x="4760800" y="2736625"/>
            <a:ext cx="830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Word 3</a:t>
            </a:r>
            <a:endParaRPr b="0" i="0" sz="1100" u="none" cap="none" strike="noStrike">
              <a:solidFill>
                <a:srgbClr val="000000"/>
              </a:solidFill>
              <a:latin typeface="Roboto"/>
              <a:ea typeface="Roboto"/>
              <a:cs typeface="Roboto"/>
              <a:sym typeface="Roboto"/>
            </a:endParaRPr>
          </a:p>
        </p:txBody>
      </p:sp>
      <p:pic>
        <p:nvPicPr>
          <p:cNvPr id="255" name="Google Shape;255;p21"/>
          <p:cNvPicPr preferRelativeResize="0"/>
          <p:nvPr/>
        </p:nvPicPr>
        <p:blipFill rotWithShape="1">
          <a:blip r:embed="rId6">
            <a:alphaModFix/>
          </a:blip>
          <a:srcRect b="0" l="0" r="0" t="0"/>
          <a:stretch/>
        </p:blipFill>
        <p:spPr>
          <a:xfrm>
            <a:off x="4219297" y="3886222"/>
            <a:ext cx="519450" cy="504525"/>
          </a:xfrm>
          <a:prstGeom prst="rect">
            <a:avLst/>
          </a:prstGeom>
          <a:noFill/>
          <a:ln>
            <a:noFill/>
          </a:ln>
        </p:spPr>
      </p:pic>
      <p:pic>
        <p:nvPicPr>
          <p:cNvPr id="256" name="Google Shape;256;p21"/>
          <p:cNvPicPr preferRelativeResize="0"/>
          <p:nvPr/>
        </p:nvPicPr>
        <p:blipFill rotWithShape="1">
          <a:blip r:embed="rId3">
            <a:alphaModFix/>
          </a:blip>
          <a:srcRect b="0" l="0" r="0" t="0"/>
          <a:stretch/>
        </p:blipFill>
        <p:spPr>
          <a:xfrm>
            <a:off x="5043125" y="3389975"/>
            <a:ext cx="417844" cy="438300"/>
          </a:xfrm>
          <a:prstGeom prst="rect">
            <a:avLst/>
          </a:prstGeom>
          <a:noFill/>
          <a:ln>
            <a:noFill/>
          </a:ln>
        </p:spPr>
      </p:pic>
      <p:pic>
        <p:nvPicPr>
          <p:cNvPr id="257" name="Google Shape;257;p21"/>
          <p:cNvPicPr preferRelativeResize="0"/>
          <p:nvPr/>
        </p:nvPicPr>
        <p:blipFill rotWithShape="1">
          <a:blip r:embed="rId4">
            <a:alphaModFix/>
          </a:blip>
          <a:srcRect b="0" l="0" r="0" t="0"/>
          <a:stretch/>
        </p:blipFill>
        <p:spPr>
          <a:xfrm>
            <a:off x="5043123" y="4009825"/>
            <a:ext cx="417850" cy="380934"/>
          </a:xfrm>
          <a:prstGeom prst="rect">
            <a:avLst/>
          </a:prstGeom>
          <a:noFill/>
          <a:ln>
            <a:noFill/>
          </a:ln>
        </p:spPr>
      </p:pic>
      <p:sp>
        <p:nvSpPr>
          <p:cNvPr id="258" name="Google Shape;258;p21"/>
          <p:cNvSpPr txBox="1"/>
          <p:nvPr/>
        </p:nvSpPr>
        <p:spPr>
          <a:xfrm>
            <a:off x="4060800" y="3549625"/>
            <a:ext cx="914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Test signal</a:t>
            </a:r>
            <a:endParaRPr b="0" i="0" sz="1100" u="none" cap="none" strike="noStrike">
              <a:solidFill>
                <a:srgbClr val="000000"/>
              </a:solidFill>
              <a:latin typeface="Roboto"/>
              <a:ea typeface="Roboto"/>
              <a:cs typeface="Roboto"/>
              <a:sym typeface="Roboto"/>
            </a:endParaRPr>
          </a:p>
        </p:txBody>
      </p:sp>
      <p:sp>
        <p:nvSpPr>
          <p:cNvPr id="259" name="Google Shape;259;p21"/>
          <p:cNvSpPr txBox="1"/>
          <p:nvPr/>
        </p:nvSpPr>
        <p:spPr>
          <a:xfrm>
            <a:off x="5584800" y="3473425"/>
            <a:ext cx="1095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Similarity 0.5</a:t>
            </a:r>
            <a:endParaRPr b="0" i="0" sz="1100" u="none" cap="none" strike="noStrike">
              <a:solidFill>
                <a:srgbClr val="000000"/>
              </a:solidFill>
              <a:latin typeface="Roboto"/>
              <a:ea typeface="Roboto"/>
              <a:cs typeface="Roboto"/>
              <a:sym typeface="Roboto"/>
            </a:endParaRPr>
          </a:p>
        </p:txBody>
      </p:sp>
      <p:sp>
        <p:nvSpPr>
          <p:cNvPr id="260" name="Google Shape;260;p21"/>
          <p:cNvSpPr txBox="1"/>
          <p:nvPr/>
        </p:nvSpPr>
        <p:spPr>
          <a:xfrm>
            <a:off x="5584800" y="4083025"/>
            <a:ext cx="1095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Similarity 0.3</a:t>
            </a:r>
            <a:endParaRPr b="0" i="0" sz="1100" u="none" cap="none" strike="noStrike">
              <a:solidFill>
                <a:srgbClr val="000000"/>
              </a:solidFill>
              <a:latin typeface="Roboto"/>
              <a:ea typeface="Roboto"/>
              <a:cs typeface="Roboto"/>
              <a:sym typeface="Roboto"/>
            </a:endParaRPr>
          </a:p>
        </p:txBody>
      </p:sp>
      <p:sp>
        <p:nvSpPr>
          <p:cNvPr id="261" name="Google Shape;261;p21"/>
          <p:cNvSpPr txBox="1"/>
          <p:nvPr/>
        </p:nvSpPr>
        <p:spPr>
          <a:xfrm>
            <a:off x="5584800" y="4616425"/>
            <a:ext cx="1095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Similarity 0.8</a:t>
            </a:r>
            <a:endParaRPr b="0" i="0" sz="1100" u="none" cap="none" strike="noStrike">
              <a:solidFill>
                <a:srgbClr val="000000"/>
              </a:solidFill>
              <a:latin typeface="Roboto"/>
              <a:ea typeface="Roboto"/>
              <a:cs typeface="Roboto"/>
              <a:sym typeface="Roboto"/>
            </a:endParaRPr>
          </a:p>
        </p:txBody>
      </p:sp>
      <p:pic>
        <p:nvPicPr>
          <p:cNvPr id="262" name="Google Shape;262;p21"/>
          <p:cNvPicPr preferRelativeResize="0"/>
          <p:nvPr/>
        </p:nvPicPr>
        <p:blipFill rotWithShape="1">
          <a:blip r:embed="rId5">
            <a:alphaModFix/>
          </a:blip>
          <a:srcRect b="0" l="0" r="0" t="0"/>
          <a:stretch/>
        </p:blipFill>
        <p:spPr>
          <a:xfrm>
            <a:off x="5043123" y="4572300"/>
            <a:ext cx="417850" cy="409089"/>
          </a:xfrm>
          <a:prstGeom prst="rect">
            <a:avLst/>
          </a:prstGeom>
          <a:noFill/>
          <a:ln>
            <a:noFill/>
          </a:ln>
        </p:spPr>
      </p:pic>
      <p:sp>
        <p:nvSpPr>
          <p:cNvPr id="263" name="Google Shape;263;p21"/>
          <p:cNvSpPr/>
          <p:nvPr/>
        </p:nvSpPr>
        <p:spPr>
          <a:xfrm>
            <a:off x="4929450" y="4514075"/>
            <a:ext cx="1809600" cy="5544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1"/>
          <p:cNvSpPr txBox="1"/>
          <p:nvPr/>
        </p:nvSpPr>
        <p:spPr>
          <a:xfrm>
            <a:off x="6900800" y="4591175"/>
            <a:ext cx="85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Roboto"/>
                <a:ea typeface="Roboto"/>
                <a:cs typeface="Roboto"/>
                <a:sym typeface="Roboto"/>
              </a:rPr>
              <a:t>Word 3</a:t>
            </a:r>
            <a:endParaRPr b="0" i="0" sz="1400" u="none" cap="none" strike="noStrike">
              <a:solidFill>
                <a:srgbClr val="FF0000"/>
              </a:solidFill>
              <a:latin typeface="Roboto"/>
              <a:ea typeface="Roboto"/>
              <a:cs typeface="Roboto"/>
              <a:sym typeface="Roboto"/>
            </a:endParaRPr>
          </a:p>
        </p:txBody>
      </p:sp>
      <p:sp>
        <p:nvSpPr>
          <p:cNvPr id="265" name="Google Shape;265;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